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25"/>
  </p:notesMasterIdLst>
  <p:sldIdLst>
    <p:sldId id="256" r:id="rId5"/>
    <p:sldId id="257" r:id="rId6"/>
    <p:sldId id="259" r:id="rId7"/>
    <p:sldId id="260" r:id="rId8"/>
    <p:sldId id="283" r:id="rId9"/>
    <p:sldId id="275" r:id="rId10"/>
    <p:sldId id="292" r:id="rId11"/>
    <p:sldId id="299" r:id="rId12"/>
    <p:sldId id="276" r:id="rId13"/>
    <p:sldId id="286" r:id="rId14"/>
    <p:sldId id="263" r:id="rId15"/>
    <p:sldId id="268" r:id="rId16"/>
    <p:sldId id="282" r:id="rId17"/>
    <p:sldId id="265" r:id="rId18"/>
    <p:sldId id="270" r:id="rId19"/>
    <p:sldId id="279" r:id="rId20"/>
    <p:sldId id="280" r:id="rId21"/>
    <p:sldId id="273" r:id="rId22"/>
    <p:sldId id="298" r:id="rId23"/>
    <p:sldId id="267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1E9E50-1526-48CC-99C4-76C0B745D8A8}" v="1" dt="2026-09-13T10:19:05.8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960" autoAdjust="0"/>
    <p:restoredTop sz="94660"/>
  </p:normalViewPr>
  <p:slideViewPr>
    <p:cSldViewPr>
      <p:cViewPr varScale="1">
        <p:scale>
          <a:sx n="70" d="100"/>
          <a:sy n="70" d="100"/>
        </p:scale>
        <p:origin x="47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cky Jackson" userId="5c3d7adf-2778-46a1-8cf6-dccde514da4a" providerId="ADAL" clId="{EBE7CF8C-1587-4766-9599-2C2599492155}"/>
    <pc:docChg chg="custSel delSld modSld sldOrd">
      <pc:chgData name="Vicky Jackson" userId="5c3d7adf-2778-46a1-8cf6-dccde514da4a" providerId="ADAL" clId="{EBE7CF8C-1587-4766-9599-2C2599492155}" dt="2026-09-13T10:21:19.403" v="75" actId="47"/>
      <pc:docMkLst>
        <pc:docMk/>
      </pc:docMkLst>
      <pc:sldChg chg="delSp mod">
        <pc:chgData name="Vicky Jackson" userId="5c3d7adf-2778-46a1-8cf6-dccde514da4a" providerId="ADAL" clId="{EBE7CF8C-1587-4766-9599-2C2599492155}" dt="2026-09-13T10:18:50.584" v="2" actId="478"/>
        <pc:sldMkLst>
          <pc:docMk/>
          <pc:sldMk cId="1338788926" sldId="256"/>
        </pc:sldMkLst>
        <pc:picChg chg="del">
          <ac:chgData name="Vicky Jackson" userId="5c3d7adf-2778-46a1-8cf6-dccde514da4a" providerId="ADAL" clId="{EBE7CF8C-1587-4766-9599-2C2599492155}" dt="2026-09-13T10:18:50.584" v="2" actId="478"/>
          <ac:picMkLst>
            <pc:docMk/>
            <pc:sldMk cId="1338788926" sldId="256"/>
            <ac:picMk id="3" creationId="{0CB192F3-F430-74D6-4A0F-F3FD749C2725}"/>
          </ac:picMkLst>
        </pc:picChg>
      </pc:sldChg>
      <pc:sldChg chg="addSp delSp modSp mod">
        <pc:chgData name="Vicky Jackson" userId="5c3d7adf-2778-46a1-8cf6-dccde514da4a" providerId="ADAL" clId="{EBE7CF8C-1587-4766-9599-2C2599492155}" dt="2026-09-13T10:19:52.818" v="9"/>
        <pc:sldMkLst>
          <pc:docMk/>
          <pc:sldMk cId="969277801" sldId="257"/>
        </pc:sldMkLst>
        <pc:spChg chg="add del mod">
          <ac:chgData name="Vicky Jackson" userId="5c3d7adf-2778-46a1-8cf6-dccde514da4a" providerId="ADAL" clId="{EBE7CF8C-1587-4766-9599-2C2599492155}" dt="2026-09-13T10:19:52.818" v="9"/>
          <ac:spMkLst>
            <pc:docMk/>
            <pc:sldMk cId="969277801" sldId="257"/>
            <ac:spMk id="6" creationId="{4CFE5999-00BE-B004-C33C-0C99E1D307C9}"/>
          </ac:spMkLst>
        </pc:spChg>
        <pc:picChg chg="add mod">
          <ac:chgData name="Vicky Jackson" userId="5c3d7adf-2778-46a1-8cf6-dccde514da4a" providerId="ADAL" clId="{EBE7CF8C-1587-4766-9599-2C2599492155}" dt="2026-09-13T10:19:52.172" v="7" actId="14100"/>
          <ac:picMkLst>
            <pc:docMk/>
            <pc:sldMk cId="969277801" sldId="257"/>
            <ac:picMk id="8" creationId="{A15FA489-B977-293A-D813-FE51B898E3E4}"/>
          </ac:picMkLst>
        </pc:picChg>
      </pc:sldChg>
      <pc:sldChg chg="ord">
        <pc:chgData name="Vicky Jackson" userId="5c3d7adf-2778-46a1-8cf6-dccde514da4a" providerId="ADAL" clId="{EBE7CF8C-1587-4766-9599-2C2599492155}" dt="2026-08-31T10:26:31.103" v="1"/>
        <pc:sldMkLst>
          <pc:docMk/>
          <pc:sldMk cId="2701355248" sldId="259"/>
        </pc:sldMkLst>
      </pc:sldChg>
      <pc:sldChg chg="modSp mod">
        <pc:chgData name="Vicky Jackson" userId="5c3d7adf-2778-46a1-8cf6-dccde514da4a" providerId="ADAL" clId="{EBE7CF8C-1587-4766-9599-2C2599492155}" dt="2026-09-13T10:20:48.861" v="74" actId="20577"/>
        <pc:sldMkLst>
          <pc:docMk/>
          <pc:sldMk cId="3678295115" sldId="275"/>
        </pc:sldMkLst>
        <pc:spChg chg="mod">
          <ac:chgData name="Vicky Jackson" userId="5c3d7adf-2778-46a1-8cf6-dccde514da4a" providerId="ADAL" clId="{EBE7CF8C-1587-4766-9599-2C2599492155}" dt="2026-09-13T10:20:48.861" v="74" actId="20577"/>
          <ac:spMkLst>
            <pc:docMk/>
            <pc:sldMk cId="3678295115" sldId="275"/>
            <ac:spMk id="2" creationId="{00000000-0000-0000-0000-000000000000}"/>
          </ac:spMkLst>
        </pc:spChg>
      </pc:sldChg>
      <pc:sldChg chg="modSp mod">
        <pc:chgData name="Vicky Jackson" userId="5c3d7adf-2778-46a1-8cf6-dccde514da4a" providerId="ADAL" clId="{EBE7CF8C-1587-4766-9599-2C2599492155}" dt="2026-09-13T10:20:29.823" v="61" actId="20577"/>
        <pc:sldMkLst>
          <pc:docMk/>
          <pc:sldMk cId="188000824" sldId="283"/>
        </pc:sldMkLst>
        <pc:spChg chg="mod">
          <ac:chgData name="Vicky Jackson" userId="5c3d7adf-2778-46a1-8cf6-dccde514da4a" providerId="ADAL" clId="{EBE7CF8C-1587-4766-9599-2C2599492155}" dt="2026-09-13T10:20:29.823" v="61" actId="20577"/>
          <ac:spMkLst>
            <pc:docMk/>
            <pc:sldMk cId="188000824" sldId="283"/>
            <ac:spMk id="2" creationId="{00000000-0000-0000-0000-000000000000}"/>
          </ac:spMkLst>
        </pc:spChg>
      </pc:sldChg>
      <pc:sldChg chg="del">
        <pc:chgData name="Vicky Jackson" userId="5c3d7adf-2778-46a1-8cf6-dccde514da4a" providerId="ADAL" clId="{EBE7CF8C-1587-4766-9599-2C2599492155}" dt="2026-09-13T10:21:19.403" v="75" actId="47"/>
        <pc:sldMkLst>
          <pc:docMk/>
          <pc:sldMk cId="3419707686" sldId="28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74B914-6E1D-4298-8152-9491D9024497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1D7A79-B71E-41C6-B9C8-DB939AA75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03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8167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62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011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389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9680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3502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211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4106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9186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0150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2806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2895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5797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0967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8463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7566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5581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1673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1D7A79-B71E-41C6-B9C8-DB939AA7599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634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1053-9209-4AFE-9EB3-F263DB46E0DA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2571053-9209-4AFE-9EB3-F263DB46E0DA}" type="datetimeFigureOut">
              <a:rPr lang="en-US" smtClean="0"/>
              <a:t>9/13/2026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F5642B5-49FE-459E-9534-AB71DE39516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&amp;url=https://www.pinterest.com/pin/142848619404092563/&amp;psig=AFQjCNH5GlyaQgomQKjmf--gX1e1CAN_wA&amp;ust=1505150538715706" TargetMode="External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</a:rPr>
              <a:t>Year 2 Information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667717-8BC5-579F-9533-7B8880294E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436314"/>
            <a:ext cx="1485976" cy="11303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54AF69-0261-822C-8DEF-6CC8E9D4E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442410"/>
            <a:ext cx="1485976" cy="113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78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8"/>
    </mc:Choice>
    <mc:Fallback xmlns="">
      <p:transition spd="slow" advTm="228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57911"/>
            <a:ext cx="8229600" cy="1252728"/>
          </a:xfrm>
        </p:spPr>
        <p:txBody>
          <a:bodyPr/>
          <a:lstStyle/>
          <a:p>
            <a:r>
              <a:rPr lang="en-US" dirty="0">
                <a:latin typeface="Sassoon"/>
              </a:rPr>
              <a:t>The Year 2 Team</a:t>
            </a:r>
            <a:endParaRPr lang="en-US" sz="1200" dirty="0">
              <a:latin typeface="Sassoo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45468" y="2133600"/>
            <a:ext cx="247644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US" dirty="0">
              <a:latin typeface="Sassoo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2289659"/>
            <a:ext cx="1619493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dirty="0">
              <a:latin typeface="Sassoon"/>
            </a:endParaRPr>
          </a:p>
          <a:p>
            <a:endParaRPr lang="en-GB" sz="2800" dirty="0">
              <a:latin typeface="Sassoo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5128EE-60F4-83F1-B083-927AA0B129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4659" y="1865240"/>
            <a:ext cx="5474682" cy="31275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E35B0EB-C94C-42BB-50E0-EA9F611547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8389" y="4959851"/>
            <a:ext cx="2447925" cy="14097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5FA489-B977-293A-D813-FE51B898E3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5485" y="2312413"/>
            <a:ext cx="1873855" cy="264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27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43"/>
    </mc:Choice>
    <mc:Fallback xmlns="">
      <p:transition spd="slow" advTm="694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</a:rPr>
              <a:t>Year 2 English </a:t>
            </a:r>
            <a:endParaRPr lang="en-US" sz="1500" dirty="0">
              <a:latin typeface="Calibri" panose="020F050202020403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152400" y="1591056"/>
            <a:ext cx="8839200" cy="51907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>
                <a:latin typeface="Comic Sans MS" panose="030F0702030302020204" pitchFamily="66" charset="0"/>
                <a:ea typeface="Sassoon Infant Rg" pitchFamily="50" charset="0"/>
              </a:rPr>
              <a:t>What does English look like in Year 2? </a:t>
            </a:r>
          </a:p>
          <a:p>
            <a:endParaRPr lang="en-US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>
              <a:spcAft>
                <a:spcPts val="600"/>
              </a:spcAft>
            </a:pPr>
            <a:r>
              <a:rPr lang="en-US" sz="2200" dirty="0">
                <a:latin typeface="Comic Sans MS" panose="030F0702030302020204" pitchFamily="66" charset="0"/>
                <a:ea typeface="Sassoon Infant Rg" pitchFamily="50" charset="0"/>
              </a:rPr>
              <a:t>Reading sessions with a high quality text, teaching children comprehension skills as well as expanding their vocabulary</a:t>
            </a:r>
          </a:p>
          <a:p>
            <a:pPr>
              <a:spcAft>
                <a:spcPts val="600"/>
              </a:spcAft>
            </a:pPr>
            <a:r>
              <a:rPr lang="en-US" sz="2200" dirty="0">
                <a:latin typeface="Comic Sans MS" panose="030F0702030302020204" pitchFamily="66" charset="0"/>
                <a:ea typeface="Sassoon Infant Rg" pitchFamily="50" charset="0"/>
              </a:rPr>
              <a:t>English lessons, involving drama and writing, based around fiction, non-fiction and poetry</a:t>
            </a:r>
          </a:p>
          <a:p>
            <a:pPr>
              <a:spcAft>
                <a:spcPts val="600"/>
              </a:spcAft>
            </a:pPr>
            <a:r>
              <a:rPr lang="en-GB" sz="2200" dirty="0">
                <a:latin typeface="Comic Sans MS" panose="030F0702030302020204" pitchFamily="66" charset="0"/>
                <a:ea typeface="Sassoon Infant Rg" pitchFamily="50" charset="0"/>
              </a:rPr>
              <a:t>Spelling incorporated into phonics and English lessons </a:t>
            </a:r>
          </a:p>
          <a:p>
            <a:pPr>
              <a:spcAft>
                <a:spcPts val="600"/>
              </a:spcAft>
            </a:pPr>
            <a:r>
              <a:rPr lang="en-GB" sz="2200" dirty="0">
                <a:latin typeface="Comic Sans MS" panose="030F0702030302020204" pitchFamily="66" charset="0"/>
                <a:ea typeface="Sassoon Infant Rg" pitchFamily="50" charset="0"/>
              </a:rPr>
              <a:t>Daily phonics to teach and recap sound families taught in Year 1 and sounds for children who are securing Phase 2 – 5 sounds and words.</a:t>
            </a:r>
          </a:p>
          <a:p>
            <a:pPr>
              <a:spcAft>
                <a:spcPts val="600"/>
              </a:spcAft>
            </a:pPr>
            <a:r>
              <a:rPr lang="en-US" sz="2200" dirty="0">
                <a:latin typeface="Comic Sans MS" panose="030F0702030302020204" pitchFamily="66" charset="0"/>
                <a:ea typeface="Sassoon Infant Rg" pitchFamily="50" charset="0"/>
                <a:cs typeface="Calibri" panose="020F0502020204030204" pitchFamily="34" charset="0"/>
              </a:rPr>
              <a:t>Daily handwriting practice</a:t>
            </a:r>
            <a:endParaRPr lang="en-US" dirty="0"/>
          </a:p>
        </p:txBody>
      </p:sp>
      <p:pic>
        <p:nvPicPr>
          <p:cNvPr id="5122" name="Picture 2" descr="Pin on Science &amp; craf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13390"/>
            <a:ext cx="1896410" cy="1896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A83F785-799D-F8E4-0912-A9FF6D3B42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624" y="426622"/>
            <a:ext cx="1487553" cy="112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35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02"/>
    </mc:Choice>
    <mc:Fallback xmlns="">
      <p:transition spd="slow" advTm="2320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</a:rPr>
              <a:t>English at Home</a:t>
            </a:r>
            <a:endParaRPr lang="en-US" sz="1500" dirty="0">
              <a:latin typeface="Calibri" panose="020F050202020403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228600" y="2514599"/>
            <a:ext cx="8686800" cy="3734189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Practise spelling Year 1 and Year 2 Common Exception Words regularly. 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b="1" dirty="0">
                <a:latin typeface="Comic Sans MS" panose="030F0702030302020204" pitchFamily="66" charset="0"/>
                <a:ea typeface="Sassoon Infant Rg" pitchFamily="50" charset="0"/>
              </a:rPr>
              <a:t>Each half term we will send home a copy of your child’s assessment </a:t>
            </a: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to inform you of the words that you can support them with.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Correct handwriting/letter formation at home</a:t>
            </a:r>
          </a:p>
          <a:p>
            <a:endParaRPr lang="en-US" dirty="0"/>
          </a:p>
        </p:txBody>
      </p:sp>
      <p:pic>
        <p:nvPicPr>
          <p:cNvPr id="6146" name="Picture 2" descr="Firfield Primary School - Rea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295400"/>
            <a:ext cx="1711036" cy="1047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Read With Me: 5 Tips to Foster a Love for Reading | Edutop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64" y="474249"/>
            <a:ext cx="1489075" cy="1116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EB5DB46-119E-45A8-0D27-B21C50DE95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0415" y="5486400"/>
            <a:ext cx="1487553" cy="112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2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17"/>
    </mc:Choice>
    <mc:Fallback xmlns="">
      <p:transition spd="slow" advTm="1011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905000"/>
            <a:ext cx="8534400" cy="4724400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Reading is prioritised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Foster life long ‘love of reading’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Special ‘Must Read’ books in class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Love of Reading books to share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Taking part in book celebrations e.g. World Book Day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Reading competitions and challenges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Daily ‘Snuggle Reading’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Home reading rewards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Approach at Heathlands</a:t>
            </a:r>
          </a:p>
        </p:txBody>
      </p:sp>
      <p:pic>
        <p:nvPicPr>
          <p:cNvPr id="7170" name="Picture 2" descr="Reading corner quotes | Teaching Resourc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190896"/>
            <a:ext cx="3041650" cy="2280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2EEA31-F4E1-6BFD-88C2-092C6CA97E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4200" y="1539246"/>
            <a:ext cx="1487553" cy="112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0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27"/>
    </mc:Choice>
    <mc:Fallback xmlns="">
      <p:transition spd="slow" advTm="2092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752600"/>
            <a:ext cx="8534400" cy="4191000"/>
          </a:xfrm>
        </p:spPr>
        <p:txBody>
          <a:bodyPr>
            <a:normAutofit/>
          </a:bodyPr>
          <a:lstStyle/>
          <a:p>
            <a:pPr lvl="1"/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MONDAY: 1 X Book band books (to practise phonics) </a:t>
            </a:r>
          </a:p>
          <a:p>
            <a:pPr lvl="1"/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Friday: Book band books (to practise phonics) </a:t>
            </a:r>
          </a:p>
          <a:p>
            <a:pPr lvl="1"/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Library book</a:t>
            </a:r>
          </a:p>
          <a:p>
            <a:pPr marL="301943" lvl="1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Children should be successful in reading the book they bring home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Reading with your children should be everyday, you can read to them so that they can access high quality language and be inspired to read.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</a:t>
            </a:r>
          </a:p>
        </p:txBody>
      </p:sp>
    </p:spTree>
    <p:extLst>
      <p:ext uri="{BB962C8B-B14F-4D97-AF65-F5344CB8AC3E}">
        <p14:creationId xmlns:p14="http://schemas.microsoft.com/office/powerpoint/2010/main" val="367829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27"/>
    </mc:Choice>
    <mc:Fallback xmlns="">
      <p:transition spd="slow" advTm="2092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A49D5B3A-D9A8-4D48-955A-93EA64D93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6570909" cy="1143000"/>
          </a:xfrm>
        </p:spPr>
        <p:txBody>
          <a:bodyPr/>
          <a:lstStyle/>
          <a:p>
            <a:pPr algn="l"/>
            <a:r>
              <a:rPr lang="en-GB" dirty="0"/>
              <a:t>Reading Awards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3EA94281-E7EF-4C46-BBEC-29F6CA781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600200"/>
            <a:ext cx="8229600" cy="4389120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 reads = sticker 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25 reads = bronze certificate and a sticker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 50 reads = silver certificate and wrist band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 75 reads = gold certificate and a bookmark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 100 reads = certificate from Miss Harries and a book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All home and in school reads are counted in 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the reading logs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2C9B398-9339-46E4-B801-83B5F8D76B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8109" y="250372"/>
            <a:ext cx="1832967" cy="12880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E64FE9C-05EB-49A4-915E-D0A7BA4D6F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8592" y="1690806"/>
            <a:ext cx="1808197" cy="127151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231D400-6652-43E3-AD07-456F03776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2879" y="3124969"/>
            <a:ext cx="1808197" cy="125500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51E530A-1C86-4C8C-8DDF-0C90874F3E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7113" y="5604450"/>
            <a:ext cx="1469676" cy="1003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32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2A26DDC-A001-44BA-9B72-7D7447E28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76096"/>
            <a:ext cx="8229600" cy="1143000"/>
          </a:xfrm>
        </p:spPr>
        <p:txBody>
          <a:bodyPr/>
          <a:lstStyle/>
          <a:p>
            <a:r>
              <a:rPr lang="en-GB" dirty="0"/>
              <a:t>Reading Record comments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84ED6D48-579C-4469-857F-72DC5B4E9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2996952"/>
            <a:ext cx="8229600" cy="1368152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12/9 – Read with mummy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14/9 – Great reading today!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Please write in the log every time you read so your child does not miss out on any rewards </a:t>
            </a:r>
            <a:r>
              <a:rPr lang="en-GB" sz="2400" dirty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C7B17AD-B440-45AB-84AB-14C77F9FF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3370" y="2166785"/>
            <a:ext cx="1541794" cy="210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760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6204" y="2260368"/>
            <a:ext cx="8763000" cy="4288896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Phonics in Year 2 will be taught daily for the first half term to support transition from Year One as well as to diminish any gaps in prior learning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Taught in sound families (sets)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Highly structured and carefully sequenced with opportunities for active learning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The children who did not pass in June 2025 will take the statutory Phonic Screen in June 2026. </a:t>
            </a:r>
          </a:p>
          <a:p>
            <a:endParaRPr lang="en-GB" dirty="0">
              <a:solidFill>
                <a:srgbClr val="00B050"/>
              </a:solidFill>
            </a:endParaRP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Phonics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0" y="338328"/>
            <a:ext cx="2209800" cy="142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75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67"/>
    </mc:Choice>
    <mc:Fallback xmlns="">
      <p:transition spd="slow" advTm="1296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590800"/>
            <a:ext cx="8686800" cy="5114544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Broken down into Number and Shape, Space and Measure 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Number – place value </a:t>
            </a:r>
            <a:r>
              <a:rPr lang="en-GB" i="1" dirty="0">
                <a:latin typeface="Comic Sans MS" panose="030F0702030302020204" pitchFamily="66" charset="0"/>
                <a:ea typeface="Sassoon Infant Rg" pitchFamily="50" charset="0"/>
              </a:rPr>
              <a:t>(value of each digit in a number) </a:t>
            </a: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and the 5 operations </a:t>
            </a:r>
            <a:r>
              <a:rPr lang="en-GB" i="1" dirty="0">
                <a:latin typeface="Comic Sans MS" panose="030F0702030302020204" pitchFamily="66" charset="0"/>
                <a:ea typeface="Sassoon Infant Rg" pitchFamily="50" charset="0"/>
              </a:rPr>
              <a:t>(addition, subtraction, multiplication, division and fractions) </a:t>
            </a:r>
          </a:p>
          <a:p>
            <a:endParaRPr lang="en-GB" i="1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Shape, Space and Measure – 2D and 3D shapes, data handling, capacity, volume, measurement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Year 2 </a:t>
            </a:r>
            <a:r>
              <a:rPr lang="en-US" dirty="0" err="1"/>
              <a:t>Maths</a:t>
            </a:r>
            <a:r>
              <a:rPr lang="en-US" dirty="0"/>
              <a:t> </a:t>
            </a:r>
            <a:endParaRPr lang="en-US" sz="1500" dirty="0"/>
          </a:p>
        </p:txBody>
      </p:sp>
      <p:pic>
        <p:nvPicPr>
          <p:cNvPr id="9218" name="Picture 2" descr="Free Math Clipart Png, Download Free Math Clipart Png png images, Free  ClipArts on Clipart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64" y="338328"/>
            <a:ext cx="1295400" cy="107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93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42"/>
    </mc:Choice>
    <mc:Fallback xmlns="">
      <p:transition spd="slow" advTm="1544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591056"/>
            <a:ext cx="8686800" cy="5114544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Each lesson will have fluency, reasoning and problem solving</a:t>
            </a:r>
          </a:p>
          <a:p>
            <a:pPr lvl="1"/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Fluency – practising skills to support quickly and accurately recalling mathematical facts </a:t>
            </a:r>
          </a:p>
          <a:p>
            <a:pPr lvl="1"/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Reasoning – explaining and justifying ideas</a:t>
            </a:r>
          </a:p>
          <a:p>
            <a:pPr lvl="1"/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Problem Solving – open ended problems to encourage mathematical thinking.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CPA approach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Number Sense– recalling number facts and procedures – automaticity!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Year 2 </a:t>
            </a:r>
            <a:r>
              <a:rPr lang="en-US" dirty="0" err="1"/>
              <a:t>Maths</a:t>
            </a:r>
            <a:r>
              <a:rPr lang="en-US" dirty="0"/>
              <a:t> </a:t>
            </a:r>
            <a:endParaRPr lang="en-US" sz="1500" dirty="0"/>
          </a:p>
        </p:txBody>
      </p:sp>
      <p:pic>
        <p:nvPicPr>
          <p:cNvPr id="10242" name="Picture 2" descr="What is the CPA approach? Origins and process explained in full!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195638"/>
            <a:ext cx="4575175" cy="257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48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42"/>
    </mc:Choice>
    <mc:Fallback xmlns="">
      <p:transition spd="slow" advTm="1544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1201" y="1905000"/>
            <a:ext cx="8458200" cy="5038344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Learning your 2, 5 and 10 times tables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Recalling number bonds to 20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Place value of 2 digit numbers – how they are made up (tens and ones)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Telling the time- o’clock, half past, quarter to,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    quarter past 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Playing with coins! Keep money visible at home!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Information on what we will be learning each half term will be provided on our topic overviews each half term. 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Maths</a:t>
            </a:r>
            <a:r>
              <a:rPr lang="en-US" dirty="0"/>
              <a:t> at Home</a:t>
            </a:r>
            <a:endParaRPr lang="en-US" sz="1500" dirty="0"/>
          </a:p>
        </p:txBody>
      </p:sp>
      <p:pic>
        <p:nvPicPr>
          <p:cNvPr id="11266" name="Picture 2" descr="Telling Time Teaching Wall Clock,Learning Wall Clock for Kids ,Educational  Wall Clock, Silent Movement, Kids Room Wall Clock,Decorate Kids Bedroom or  Classroom,Black : Amazon.co.uk: Home &amp; Kitche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88620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2, 5 and 10 Times Tables Mat (SB9060) - SparkleBo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295401"/>
            <a:ext cx="2192401" cy="154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7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83"/>
    </mc:Choice>
    <mc:Fallback xmlns="">
      <p:transition spd="slow" advTm="1018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2057400"/>
            <a:ext cx="8610600" cy="4373563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End of KS1 assessments have become non-statutory from the 2023/24 academic year onwards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Staff will still attend high quality training events run by HIAS to continually develop and train staff 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More information about end of Key Stage assessments later in the year. </a:t>
            </a:r>
          </a:p>
          <a:p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Phonics screen for those that did not pass 2025 assessment</a:t>
            </a:r>
          </a:p>
          <a:p>
            <a:endParaRPr lang="en-GB" dirty="0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2 Assessment </a:t>
            </a:r>
          </a:p>
        </p:txBody>
      </p:sp>
    </p:spTree>
    <p:extLst>
      <p:ext uri="{BB962C8B-B14F-4D97-AF65-F5344CB8AC3E}">
        <p14:creationId xmlns:p14="http://schemas.microsoft.com/office/powerpoint/2010/main" val="351899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86"/>
    </mc:Choice>
    <mc:Fallback xmlns="">
      <p:transition spd="slow" advTm="2348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28600" y="1591056"/>
            <a:ext cx="8534400" cy="5038343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For indoor P.E, children will continue to wear school uniform – s</a:t>
            </a:r>
            <a:r>
              <a:rPr lang="en-GB" dirty="0">
                <a:latin typeface="Comic Sans MS" panose="030F0702030302020204" pitchFamily="66" charset="0"/>
              </a:rPr>
              <a:t>horts under skirts</a:t>
            </a: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Your child’s timetabled </a:t>
            </a:r>
            <a:r>
              <a:rPr lang="en-GB" b="1" dirty="0">
                <a:latin typeface="Comic Sans MS" panose="030F0702030302020204" pitchFamily="66" charset="0"/>
                <a:ea typeface="Sassoon Infant Rg" pitchFamily="50" charset="0"/>
              </a:rPr>
              <a:t>outdoor P.E </a:t>
            </a: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day will </a:t>
            </a:r>
            <a:r>
              <a:rPr lang="en-GB" b="1" dirty="0">
                <a:latin typeface="Comic Sans MS" panose="030F0702030302020204" pitchFamily="66" charset="0"/>
                <a:ea typeface="Sassoon Infant Rg" pitchFamily="50" charset="0"/>
              </a:rPr>
              <a:t>change</a:t>
            </a:r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 every half term. Please check website/newsletter for updates.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  <a:ea typeface="Sassoon Infant Rg" pitchFamily="50" charset="0"/>
            </a:endParaRP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  <a:cs typeface="Calibri" panose="020F0502020204030204" pitchFamily="34" charset="0"/>
              </a:rPr>
              <a:t>Health and Safety – hair should be tied up and no jewellery on these days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  <a:ea typeface="Sassoon Infant Rg" pitchFamily="50" charset="0"/>
              <a:cs typeface="Calibri" panose="020F0502020204030204" pitchFamily="34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Fun Fit Friday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Mile run/movement breaks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</a:rPr>
              <a:t>P.E</a:t>
            </a:r>
            <a:endParaRPr lang="en-US" sz="1500" dirty="0">
              <a:latin typeface="Calibri" panose="020F0502020204030204" pitchFamily="34" charset="0"/>
            </a:endParaRPr>
          </a:p>
        </p:txBody>
      </p:sp>
      <p:pic>
        <p:nvPicPr>
          <p:cNvPr id="12290" name="Picture 2" descr="Fit Boys Girls Kids Training Doing Sport Exercises Smiling Children  Skipping Rope Spinning Hula Hoop Raising Dumbbells Doing Gymnastics Fitness  Wellness Flat Vector Character Illustration Stock Illustration - Download  Image Now - iSto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1" y="338328"/>
            <a:ext cx="1905000" cy="1070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28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85"/>
    </mc:Choice>
    <mc:Fallback xmlns="">
      <p:transition spd="slow" advTm="1138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Heathlands Values  </a:t>
            </a:r>
            <a:endParaRPr lang="en-GB" sz="1500" dirty="0"/>
          </a:p>
        </p:txBody>
      </p:sp>
      <p:pic>
        <p:nvPicPr>
          <p:cNvPr id="7" name="Picture 8" descr="Related image">
            <a:hlinkClick r:id="rId3"/>
            <a:extLst>
              <a:ext uri="{FF2B5EF4-FFF2-40B4-BE49-F238E27FC236}">
                <a16:creationId xmlns:a16="http://schemas.microsoft.com/office/drawing/2014/main" id="{D938BBC3-78A3-4B3C-9E73-3BF02C160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131" y="1591056"/>
            <a:ext cx="867352" cy="118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6DA3FCF-B19C-4527-83B0-11682402D683}"/>
              </a:ext>
            </a:extLst>
          </p:cNvPr>
          <p:cNvSpPr txBox="1"/>
          <p:nvPr/>
        </p:nvSpPr>
        <p:spPr>
          <a:xfrm>
            <a:off x="457200" y="59436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Excellence 	Respect   Integrity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37197F-F34D-24CE-D1FE-A802AF4410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3205925"/>
            <a:ext cx="2895600" cy="1581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72DB24-66AB-8B66-AF21-EE011A816F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5200" y="3429000"/>
            <a:ext cx="2619375" cy="1743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1655708-90FA-AA0F-BE69-7A57370CF0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6975" y="3276600"/>
            <a:ext cx="2714625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41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51"/>
    </mc:Choice>
    <mc:Fallback xmlns="">
      <p:transition spd="slow" advTm="1365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1828800"/>
            <a:ext cx="8839200" cy="4517496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Designated time every week in the curriculum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Planned, exciting activities that will develop cultural capital and life experiences, following the children’s interests </a:t>
            </a:r>
          </a:p>
          <a:p>
            <a:r>
              <a:rPr lang="en-GB" dirty="0">
                <a:latin typeface="Comic Sans MS" panose="030F0702030302020204" pitchFamily="66" charset="0"/>
                <a:ea typeface="Sassoon Infant Rg" pitchFamily="50" charset="0"/>
              </a:rPr>
              <a:t>This may include activities linked to artwork, music, cookery etc.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Outside Enrichment Experiences</a:t>
            </a:r>
          </a:p>
        </p:txBody>
      </p:sp>
    </p:spTree>
    <p:extLst>
      <p:ext uri="{BB962C8B-B14F-4D97-AF65-F5344CB8AC3E}">
        <p14:creationId xmlns:p14="http://schemas.microsoft.com/office/powerpoint/2010/main" val="33457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18"/>
    </mc:Choice>
    <mc:Fallback xmlns="">
      <p:transition spd="slow" advTm="921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905000"/>
            <a:ext cx="8534400" cy="4038600"/>
          </a:xfrm>
        </p:spPr>
        <p:txBody>
          <a:bodyPr/>
          <a:lstStyle/>
          <a:p>
            <a:r>
              <a:rPr lang="en-GB" dirty="0">
                <a:latin typeface="Sassoon Infant Rg" pitchFamily="50" charset="0"/>
                <a:ea typeface="Sassoon Infant Rg" pitchFamily="50" charset="0"/>
              </a:rPr>
              <a:t>There is a strong focus at Heathlands to keep our children safe online</a:t>
            </a:r>
          </a:p>
          <a:p>
            <a:r>
              <a:rPr lang="en-GB" dirty="0">
                <a:latin typeface="Sassoon Infant Rg" pitchFamily="50" charset="0"/>
                <a:ea typeface="Sassoon Infant Rg" pitchFamily="50" charset="0"/>
              </a:rPr>
              <a:t>It links to computing, PSHE and British Values</a:t>
            </a:r>
          </a:p>
          <a:p>
            <a:r>
              <a:rPr lang="en-GB" dirty="0">
                <a:latin typeface="Sassoon Infant Rg" pitchFamily="50" charset="0"/>
                <a:ea typeface="Sassoon Infant Rg" pitchFamily="50" charset="0"/>
              </a:rPr>
              <a:t>Every year we hold an ‘Online Safety Day’</a:t>
            </a:r>
          </a:p>
          <a:p>
            <a:r>
              <a:rPr lang="en-GB" dirty="0">
                <a:latin typeface="Sassoon Infant Rg" pitchFamily="50" charset="0"/>
                <a:ea typeface="Sassoon Infant Rg" pitchFamily="50" charset="0"/>
              </a:rPr>
              <a:t>For more information on how to keep your child safe online, visit the website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Online Safety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4467225"/>
            <a:ext cx="2901432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72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18"/>
    </mc:Choice>
    <mc:Fallback xmlns="">
      <p:transition spd="slow" advTm="951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133600"/>
            <a:ext cx="8534399" cy="3992563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GB" altLang="en-US" dirty="0">
                <a:latin typeface="Comic Sans MS" panose="030F0702030302020204" pitchFamily="66" charset="0"/>
                <a:ea typeface="Sassoon Infant Rg" pitchFamily="50" charset="0"/>
              </a:rPr>
              <a:t>Interventions are sometimes provided for children. These are additional sessions either for support or challenge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omic Sans MS" panose="030F0702030302020204" pitchFamily="66" charset="0"/>
                <a:ea typeface="Sassoon Infant Rg" pitchFamily="50" charset="0"/>
              </a:rPr>
              <a:t>Short sessions in small groups or 1:1 tailored around what the children need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omic Sans MS" panose="030F0702030302020204" pitchFamily="66" charset="0"/>
                <a:ea typeface="Sassoon Infant Rg" pitchFamily="50" charset="0"/>
              </a:rPr>
              <a:t>If you are concerned, contact your child’s class teacher</a:t>
            </a:r>
          </a:p>
          <a:p>
            <a:pPr>
              <a:lnSpc>
                <a:spcPct val="90000"/>
              </a:lnSpc>
            </a:pPr>
            <a:endParaRPr lang="en-GB" altLang="en-US" dirty="0">
              <a:latin typeface="Comic Sans MS" panose="030F0702030302020204" pitchFamily="66" charset="0"/>
              <a:ea typeface="Sassoon Infant Rg" pitchFamily="50" charset="0"/>
            </a:endParaRP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omic Sans MS" panose="030F0702030302020204" pitchFamily="66" charset="0"/>
                <a:ea typeface="Sassoon Infant Rg" pitchFamily="50" charset="0"/>
              </a:rPr>
              <a:t>Mrs Harris– Inclusion Lead.  Access to additional support. Close working links with relevant agencies.  Oversees interventions across all core areas.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Interventions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0255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03"/>
    </mc:Choice>
    <mc:Fallback xmlns="">
      <p:transition spd="slow" advTm="1260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General Reminders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203" y="990600"/>
            <a:ext cx="8229600" cy="5750768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member of HLT will be on the door in the morning to take any messages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Please notify office/teacher if someone different is collecting your child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Ensure reading records are in school EVERY DAY!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Please talk to your class teacher if you have any questions or concerns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Please make sure anything brought into school is named. Coats each day.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690241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981200"/>
            <a:ext cx="7408333" cy="4144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>
                <a:latin typeface="Sassoon Infant Rg" pitchFamily="50" charset="0"/>
                <a:ea typeface="Sassoon Infant Rg" pitchFamily="50" charset="0"/>
              </a:rPr>
              <a:t>Please Feel free to come see </a:t>
            </a:r>
            <a:r>
              <a:rPr lang="en-GB" sz="4800">
                <a:latin typeface="Sassoon Infant Rg" pitchFamily="50" charset="0"/>
                <a:ea typeface="Sassoon Infant Rg" pitchFamily="50" charset="0"/>
              </a:rPr>
              <a:t>the team if </a:t>
            </a:r>
            <a:r>
              <a:rPr lang="en-GB" sz="4800" dirty="0">
                <a:latin typeface="Sassoon Infant Rg" pitchFamily="50" charset="0"/>
                <a:ea typeface="Sassoon Infant Rg" pitchFamily="50" charset="0"/>
              </a:rPr>
              <a:t>you have any questions about Year 2</a:t>
            </a:r>
            <a:r>
              <a:rPr lang="en-GB" sz="4800" dirty="0">
                <a:latin typeface="Calibri" panose="020F0502020204030204" pitchFamily="34" charset="0"/>
              </a:rPr>
              <a:t>. </a:t>
            </a:r>
            <a:endParaRPr lang="en-US" sz="4800" dirty="0">
              <a:latin typeface="Calibri" panose="020F0502020204030204" pitchFamily="34" charset="0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alibri" panose="020F0502020204030204" pitchFamily="34" charset="0"/>
              </a:rPr>
              <a:t>Thank You </a:t>
            </a:r>
          </a:p>
        </p:txBody>
      </p:sp>
      <p:pic>
        <p:nvPicPr>
          <p:cNvPr id="4098" name="Picture 2" descr="Question Mark Clip Art at Clker.com - vector clip art online, royalty free  &amp; public doma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2" y="4572000"/>
            <a:ext cx="1450975" cy="145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88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93"/>
    </mc:Choice>
    <mc:Fallback xmlns="">
      <p:transition spd="slow" advTm="7293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e3f779-f13a-42b0-b02e-ea262462154c" xsi:nil="true"/>
    <lcf76f155ced4ddcb4097134ff3c332f xmlns="0614696e-3b0a-4d57-ace3-72a39a5f33f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BBDCBF32D0B46B6CE356B3B02B8BF" ma:contentTypeVersion="13" ma:contentTypeDescription="Create a new document." ma:contentTypeScope="" ma:versionID="4beba0dbfd83f8e22cecd29cf6ced397">
  <xsd:schema xmlns:xsd="http://www.w3.org/2001/XMLSchema" xmlns:xs="http://www.w3.org/2001/XMLSchema" xmlns:p="http://schemas.microsoft.com/office/2006/metadata/properties" xmlns:ns2="0614696e-3b0a-4d57-ace3-72a39a5f33f5" xmlns:ns3="82e3f779-f13a-42b0-b02e-ea262462154c" targetNamespace="http://schemas.microsoft.com/office/2006/metadata/properties" ma:root="true" ma:fieldsID="ac932888da52001973c26b86ffb749ce" ns2:_="" ns3:_="">
    <xsd:import namespace="0614696e-3b0a-4d57-ace3-72a39a5f33f5"/>
    <xsd:import namespace="82e3f779-f13a-42b0-b02e-ea262462154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14696e-3b0a-4d57-ace3-72a39a5f33f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d80cbde3-702e-43b7-8a44-58852930cd6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e3f779-f13a-42b0-b02e-ea262462154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170af96-7466-44a9-8614-4ab78141768b}" ma:internalName="TaxCatchAll" ma:showField="CatchAllData" ma:web="82e3f779-f13a-42b0-b02e-ea26246215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8EF4DC-B648-41BC-A46B-FEC63627C47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95D1382-57D8-434C-BA8B-61EFF940B927}">
  <ds:schemaRefs>
    <ds:schemaRef ds:uri="http://schemas.microsoft.com/office/2006/metadata/properties"/>
    <ds:schemaRef ds:uri="http://schemas.microsoft.com/office/infopath/2007/PartnerControls"/>
    <ds:schemaRef ds:uri="82e3f779-f13a-42b0-b02e-ea262462154c"/>
    <ds:schemaRef ds:uri="0614696e-3b0a-4d57-ace3-72a39a5f33f5"/>
  </ds:schemaRefs>
</ds:datastoreItem>
</file>

<file path=customXml/itemProps3.xml><?xml version="1.0" encoding="utf-8"?>
<ds:datastoreItem xmlns:ds="http://schemas.openxmlformats.org/officeDocument/2006/customXml" ds:itemID="{DFE3BAA4-D9CA-4CD2-9457-411A2FD688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614696e-3b0a-4d57-ace3-72a39a5f33f5"/>
    <ds:schemaRef ds:uri="82e3f779-f13a-42b0-b02e-ea26246215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1243</TotalTime>
  <Words>1005</Words>
  <Application>Microsoft Office PowerPoint</Application>
  <PresentationFormat>On-screen Show (4:3)</PresentationFormat>
  <Paragraphs>193</Paragraphs>
  <Slides>20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Calibri</vt:lpstr>
      <vt:lpstr>Candara</vt:lpstr>
      <vt:lpstr>Comic Sans MS</vt:lpstr>
      <vt:lpstr>Sassoon</vt:lpstr>
      <vt:lpstr>Sassoon Infant Rg</vt:lpstr>
      <vt:lpstr>Symbol</vt:lpstr>
      <vt:lpstr>Waveform</vt:lpstr>
      <vt:lpstr>Year 2 Information </vt:lpstr>
      <vt:lpstr>The Year 2 Team</vt:lpstr>
      <vt:lpstr>Year 2 English </vt:lpstr>
      <vt:lpstr>English at Home</vt:lpstr>
      <vt:lpstr>Reading Approach at Heathlands</vt:lpstr>
      <vt:lpstr>Reading </vt:lpstr>
      <vt:lpstr>Reading Awards</vt:lpstr>
      <vt:lpstr>Reading Record comments </vt:lpstr>
      <vt:lpstr>Phonics </vt:lpstr>
      <vt:lpstr>Year 2 Maths </vt:lpstr>
      <vt:lpstr>Year 2 Maths </vt:lpstr>
      <vt:lpstr>Maths at Home</vt:lpstr>
      <vt:lpstr>Year 2 Assessment </vt:lpstr>
      <vt:lpstr>P.E</vt:lpstr>
      <vt:lpstr>Heathlands Values  </vt:lpstr>
      <vt:lpstr>Outside Enrichment Experiences</vt:lpstr>
      <vt:lpstr>Online Safety </vt:lpstr>
      <vt:lpstr>Interventions</vt:lpstr>
      <vt:lpstr>General Reminders</vt:lpstr>
      <vt:lpstr>Thank You </vt:lpstr>
    </vt:vector>
  </TitlesOfParts>
  <Company>Courthill First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</dc:title>
  <dc:creator>Heather Lane</dc:creator>
  <cp:lastModifiedBy>Vicky Jackson</cp:lastModifiedBy>
  <cp:revision>131</cp:revision>
  <dcterms:created xsi:type="dcterms:W3CDTF">2016-09-13T11:31:27Z</dcterms:created>
  <dcterms:modified xsi:type="dcterms:W3CDTF">2026-09-13T10:21:28Z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0x01010019ABBDCBF32D0B46B6CE356B3B02B8BF</vt:lpwstr>
  </property>
  <property fmtid="{D5CDD505-2E9C-101B-9397-08002B2CF9AE}" pid="3" name="Order">
    <vt:r8>1835200</vt:r8>
  </property>
  <property fmtid="{D5CDD505-2E9C-101B-9397-08002B2CF9AE}" pid="4" name="MediaServiceImageTags">
    <vt:lpwstr/>
  </property>
</Properties>
</file>