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69" r:id="rId4"/>
  </p:sldMasterIdLst>
  <p:sldIdLst>
    <p:sldId id="256" r:id="rId5"/>
    <p:sldId id="257" r:id="rId6"/>
    <p:sldId id="259" r:id="rId7"/>
    <p:sldId id="265" r:id="rId8"/>
    <p:sldId id="258" r:id="rId9"/>
    <p:sldId id="260" r:id="rId10"/>
    <p:sldId id="261" r:id="rId11"/>
    <p:sldId id="262" r:id="rId12"/>
    <p:sldId id="263" r:id="rId13"/>
    <p:sldId id="264" r:id="rId14"/>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C04ED940-4C2A-4B63-BB13-57E87A56B47F}" v="1" dt="2025-09-10T18:37:42.222"/>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74" d="100"/>
          <a:sy n="74" d="100"/>
        </p:scale>
        <p:origin x="376" y="4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tableStyles" Target="tableStyles.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viewProps" Target="viewProps.xml"/><Relationship Id="rId20" Type="http://schemas.microsoft.com/office/2015/10/relationships/revisionInfo" Target="revisionInfo.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presProps" Target="presProps.xml"/><Relationship Id="rId10" Type="http://schemas.openxmlformats.org/officeDocument/2006/relationships/slide" Target="slides/slide6.xml"/><Relationship Id="rId19" Type="http://schemas.microsoft.com/office/2016/11/relationships/changesInfo" Target="changesInfos/changesInfo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tewart Blackhurst" userId="4871e784-bb28-48e9-9402-ba6dc2b90258" providerId="ADAL" clId="{14123571-BF4F-41A3-BF7C-CE65DDE56EA0}"/>
    <pc:docChg chg="custSel modSld">
      <pc:chgData name="Stewart Blackhurst" userId="4871e784-bb28-48e9-9402-ba6dc2b90258" providerId="ADAL" clId="{14123571-BF4F-41A3-BF7C-CE65DDE56EA0}" dt="2025-09-10T18:49:33.670" v="154" actId="1076"/>
      <pc:docMkLst>
        <pc:docMk/>
      </pc:docMkLst>
      <pc:sldChg chg="addSp modSp mod">
        <pc:chgData name="Stewart Blackhurst" userId="4871e784-bb28-48e9-9402-ba6dc2b90258" providerId="ADAL" clId="{14123571-BF4F-41A3-BF7C-CE65DDE56EA0}" dt="2025-09-10T18:39:17.269" v="10" actId="1076"/>
        <pc:sldMkLst>
          <pc:docMk/>
          <pc:sldMk cId="3090544887" sldId="256"/>
        </pc:sldMkLst>
        <pc:picChg chg="add mod">
          <ac:chgData name="Stewart Blackhurst" userId="4871e784-bb28-48e9-9402-ba6dc2b90258" providerId="ADAL" clId="{14123571-BF4F-41A3-BF7C-CE65DDE56EA0}" dt="2025-09-10T18:38:06.015" v="3" actId="1076"/>
          <ac:picMkLst>
            <pc:docMk/>
            <pc:sldMk cId="3090544887" sldId="256"/>
            <ac:picMk id="4" creationId="{68C2B27A-0AC0-B278-843E-6237871600EA}"/>
          </ac:picMkLst>
        </pc:picChg>
        <pc:picChg chg="mod">
          <ac:chgData name="Stewart Blackhurst" userId="4871e784-bb28-48e9-9402-ba6dc2b90258" providerId="ADAL" clId="{14123571-BF4F-41A3-BF7C-CE65DDE56EA0}" dt="2025-09-10T18:39:17.269" v="10" actId="1076"/>
          <ac:picMkLst>
            <pc:docMk/>
            <pc:sldMk cId="3090544887" sldId="256"/>
            <ac:picMk id="5" creationId="{00000000-0000-0000-0000-000000000000}"/>
          </ac:picMkLst>
        </pc:picChg>
        <pc:picChg chg="add mod">
          <ac:chgData name="Stewart Blackhurst" userId="4871e784-bb28-48e9-9402-ba6dc2b90258" providerId="ADAL" clId="{14123571-BF4F-41A3-BF7C-CE65DDE56EA0}" dt="2025-09-10T18:39:14.725" v="9" actId="1076"/>
          <ac:picMkLst>
            <pc:docMk/>
            <pc:sldMk cId="3090544887" sldId="256"/>
            <ac:picMk id="7" creationId="{A587BC90-540F-FFFF-FCA3-82DC4D1BC068}"/>
          </ac:picMkLst>
        </pc:picChg>
      </pc:sldChg>
      <pc:sldChg chg="modSp mod">
        <pc:chgData name="Stewart Blackhurst" userId="4871e784-bb28-48e9-9402-ba6dc2b90258" providerId="ADAL" clId="{14123571-BF4F-41A3-BF7C-CE65DDE56EA0}" dt="2025-09-10T18:44:12.252" v="97" actId="20577"/>
        <pc:sldMkLst>
          <pc:docMk/>
          <pc:sldMk cId="3793759992" sldId="257"/>
        </pc:sldMkLst>
        <pc:spChg chg="mod">
          <ac:chgData name="Stewart Blackhurst" userId="4871e784-bb28-48e9-9402-ba6dc2b90258" providerId="ADAL" clId="{14123571-BF4F-41A3-BF7C-CE65DDE56EA0}" dt="2025-09-10T18:44:12.252" v="97" actId="20577"/>
          <ac:spMkLst>
            <pc:docMk/>
            <pc:sldMk cId="3793759992" sldId="257"/>
            <ac:spMk id="4" creationId="{00000000-0000-0000-0000-000000000000}"/>
          </ac:spMkLst>
        </pc:spChg>
      </pc:sldChg>
      <pc:sldChg chg="modSp mod">
        <pc:chgData name="Stewart Blackhurst" userId="4871e784-bb28-48e9-9402-ba6dc2b90258" providerId="ADAL" clId="{14123571-BF4F-41A3-BF7C-CE65DDE56EA0}" dt="2025-09-10T18:46:52.623" v="124" actId="113"/>
        <pc:sldMkLst>
          <pc:docMk/>
          <pc:sldMk cId="3977686309" sldId="260"/>
        </pc:sldMkLst>
        <pc:spChg chg="mod">
          <ac:chgData name="Stewart Blackhurst" userId="4871e784-bb28-48e9-9402-ba6dc2b90258" providerId="ADAL" clId="{14123571-BF4F-41A3-BF7C-CE65DDE56EA0}" dt="2025-09-10T18:46:52.623" v="124" actId="113"/>
          <ac:spMkLst>
            <pc:docMk/>
            <pc:sldMk cId="3977686309" sldId="260"/>
            <ac:spMk id="3" creationId="{00000000-0000-0000-0000-000000000000}"/>
          </ac:spMkLst>
        </pc:spChg>
      </pc:sldChg>
      <pc:sldChg chg="addSp modSp mod">
        <pc:chgData name="Stewart Blackhurst" userId="4871e784-bb28-48e9-9402-ba6dc2b90258" providerId="ADAL" clId="{14123571-BF4F-41A3-BF7C-CE65DDE56EA0}" dt="2025-09-10T18:48:03.805" v="127" actId="113"/>
        <pc:sldMkLst>
          <pc:docMk/>
          <pc:sldMk cId="2456965676" sldId="261"/>
        </pc:sldMkLst>
        <pc:spChg chg="mod">
          <ac:chgData name="Stewart Blackhurst" userId="4871e784-bb28-48e9-9402-ba6dc2b90258" providerId="ADAL" clId="{14123571-BF4F-41A3-BF7C-CE65DDE56EA0}" dt="2025-09-10T18:48:03.805" v="127" actId="113"/>
          <ac:spMkLst>
            <pc:docMk/>
            <pc:sldMk cId="2456965676" sldId="261"/>
            <ac:spMk id="4" creationId="{00000000-0000-0000-0000-000000000000}"/>
          </ac:spMkLst>
        </pc:spChg>
        <pc:picChg chg="add mod">
          <ac:chgData name="Stewart Blackhurst" userId="4871e784-bb28-48e9-9402-ba6dc2b90258" providerId="ADAL" clId="{14123571-BF4F-41A3-BF7C-CE65DDE56EA0}" dt="2025-09-10T18:47:57.130" v="126" actId="1076"/>
          <ac:picMkLst>
            <pc:docMk/>
            <pc:sldMk cId="2456965676" sldId="261"/>
            <ac:picMk id="7" creationId="{082271B0-8E8F-59DD-B34F-1012D3BBB70E}"/>
          </ac:picMkLst>
        </pc:picChg>
      </pc:sldChg>
      <pc:sldChg chg="modSp mod">
        <pc:chgData name="Stewart Blackhurst" userId="4871e784-bb28-48e9-9402-ba6dc2b90258" providerId="ADAL" clId="{14123571-BF4F-41A3-BF7C-CE65DDE56EA0}" dt="2025-09-10T18:49:33.670" v="154" actId="1076"/>
        <pc:sldMkLst>
          <pc:docMk/>
          <pc:sldMk cId="1559387733" sldId="264"/>
        </pc:sldMkLst>
        <pc:spChg chg="mod">
          <ac:chgData name="Stewart Blackhurst" userId="4871e784-bb28-48e9-9402-ba6dc2b90258" providerId="ADAL" clId="{14123571-BF4F-41A3-BF7C-CE65DDE56EA0}" dt="2025-09-10T18:48:46.087" v="129" actId="1076"/>
          <ac:spMkLst>
            <pc:docMk/>
            <pc:sldMk cId="1559387733" sldId="264"/>
            <ac:spMk id="2" creationId="{00000000-0000-0000-0000-000000000000}"/>
          </ac:spMkLst>
        </pc:spChg>
        <pc:spChg chg="mod">
          <ac:chgData name="Stewart Blackhurst" userId="4871e784-bb28-48e9-9402-ba6dc2b90258" providerId="ADAL" clId="{14123571-BF4F-41A3-BF7C-CE65DDE56EA0}" dt="2025-09-10T18:49:33.670" v="154" actId="1076"/>
          <ac:spMkLst>
            <pc:docMk/>
            <pc:sldMk cId="1559387733" sldId="264"/>
            <ac:spMk id="4" creationId="{00000000-0000-0000-0000-000000000000}"/>
          </ac:spMkLst>
        </pc:spChg>
      </pc:sldChg>
      <pc:sldChg chg="modSp mod">
        <pc:chgData name="Stewart Blackhurst" userId="4871e784-bb28-48e9-9402-ba6dc2b90258" providerId="ADAL" clId="{14123571-BF4F-41A3-BF7C-CE65DDE56EA0}" dt="2025-09-10T18:45:27.164" v="98" actId="20577"/>
        <pc:sldMkLst>
          <pc:docMk/>
          <pc:sldMk cId="1022777117" sldId="265"/>
        </pc:sldMkLst>
        <pc:spChg chg="mod">
          <ac:chgData name="Stewart Blackhurst" userId="4871e784-bb28-48e9-9402-ba6dc2b90258" providerId="ADAL" clId="{14123571-BF4F-41A3-BF7C-CE65DDE56EA0}" dt="2025-09-10T18:45:27.164" v="98" actId="20577"/>
          <ac:spMkLst>
            <pc:docMk/>
            <pc:sldMk cId="1022777117" sldId="265"/>
            <ac:spMk id="4" creationId="{00000000-0000-0000-0000-000000000000}"/>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smtClean="0"/>
              <a:t>9/14/2026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66664728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smtClean="0"/>
              <a:pPr/>
              <a:t>9/14/2026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153534055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48A87A34-81AB-432B-8DAE-1953F412C126}" type="datetimeFigureOut">
              <a:rPr lang="en-US" smtClean="0"/>
              <a:t>9/14/2026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412072866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48A87A34-81AB-432B-8DAE-1953F412C126}" type="datetimeFigureOut">
              <a:rPr lang="en-US" smtClean="0"/>
              <a:pPr/>
              <a:t>9/14/2026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297465092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48A87A34-81AB-432B-8DAE-1953F412C126}" type="datetimeFigureOut">
              <a:rPr lang="en-US" smtClean="0"/>
              <a:pPr/>
              <a:t>9/14/2026</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2736280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48A87A34-81AB-432B-8DAE-1953F412C126}" type="datetimeFigureOut">
              <a:rPr lang="en-US" smtClean="0"/>
              <a:t>9/14/2026</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338117460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8A87A34-81AB-432B-8DAE-1953F412C126}" type="datetimeFigureOut">
              <a:rPr lang="en-US" smtClean="0"/>
              <a:t>9/14/2026</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43636982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48A87A34-81AB-432B-8DAE-1953F412C126}" type="datetimeFigureOut">
              <a:rPr lang="en-US" smtClean="0"/>
              <a:pPr/>
              <a:t>9/14/2026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194060987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48A87A34-81AB-432B-8DAE-1953F412C126}" type="datetimeFigureOut">
              <a:rPr lang="en-US" smtClean="0"/>
              <a:t>9/14/2026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325786401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48A87A34-81AB-432B-8DAE-1953F412C126}" type="datetimeFigureOut">
              <a:rPr lang="en-US" smtClean="0"/>
              <a:pPr/>
              <a:t>9/14/2026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410351410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48A87A34-81AB-432B-8DAE-1953F412C126}" type="datetimeFigureOut">
              <a:rPr lang="en-US" smtClean="0"/>
              <a:pPr/>
              <a:t>9/14/2026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pPr/>
              <a:t>‹#›</a:t>
            </a:fld>
            <a:endParaRPr lang="en-US" dirty="0"/>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extLst>
      <p:ext uri="{BB962C8B-B14F-4D97-AF65-F5344CB8AC3E}">
        <p14:creationId xmlns:p14="http://schemas.microsoft.com/office/powerpoint/2010/main" val="59335466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48A87A34-81AB-432B-8DAE-1953F412C126}" type="datetimeFigureOut">
              <a:rPr lang="en-US" smtClean="0"/>
              <a:pPr/>
              <a:t>9/14/2026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323716804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48A87A34-81AB-432B-8DAE-1953F412C126}" type="datetimeFigureOut">
              <a:rPr lang="en-US" smtClean="0"/>
              <a:pPr/>
              <a:t>9/14/2026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pPr/>
              <a:t>‹#›</a:t>
            </a:fld>
            <a:endParaRPr lang="en-US" dirty="0"/>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244279426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48A87A34-81AB-432B-8DAE-1953F412C126}" type="datetimeFigureOut">
              <a:rPr lang="en-US" smtClean="0"/>
              <a:pPr/>
              <a:t>9/14/2026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102007093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smtClean="0"/>
              <a:pPr/>
              <a:t>9/14/2026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31909838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smtClean="0"/>
              <a:pPr/>
              <a:t>9/14/2026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87515205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obj">
  <p:cSld name="1_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12" name="Content Placeholder 2"/>
          <p:cNvSpPr>
            <a:spLocks noGrp="1"/>
          </p:cNvSpPr>
          <p:nvPr>
            <p:ph sz="quarter" idx="13"/>
          </p:nvPr>
        </p:nvSpPr>
        <p:spPr>
          <a:xfrm>
            <a:off x="913774" y="2367092"/>
            <a:ext cx="10363826" cy="3424107"/>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9/14/2026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extLst>
      <p:ext uri="{BB962C8B-B14F-4D97-AF65-F5344CB8AC3E}">
        <p14:creationId xmlns:p14="http://schemas.microsoft.com/office/powerpoint/2010/main" val="41824138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48A87A34-81AB-432B-8DAE-1953F412C126}" type="datetimeFigureOut">
              <a:rPr lang="en-US" smtClean="0"/>
              <a:pPr/>
              <a:t>9/14/2026</a:t>
            </a:fld>
            <a:endParaRPr lang="en-US" dirty="0"/>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1228658701"/>
      </p:ext>
    </p:extLst>
  </p:cSld>
  <p:clrMap bg1="lt1" tx1="dk1" bg2="lt2" tx2="dk2" accent1="accent1" accent2="accent2" accent3="accent3" accent4="accent4" accent5="accent5" accent6="accent6" hlink="hlink" folHlink="folHlink"/>
  <p:sldLayoutIdLst>
    <p:sldLayoutId id="2147483670" r:id="rId1"/>
    <p:sldLayoutId id="2147483671" r:id="rId2"/>
    <p:sldLayoutId id="2147483672" r:id="rId3"/>
    <p:sldLayoutId id="2147483673" r:id="rId4"/>
    <p:sldLayoutId id="2147483674" r:id="rId5"/>
    <p:sldLayoutId id="2147483675" r:id="rId6"/>
    <p:sldLayoutId id="2147483676" r:id="rId7"/>
    <p:sldLayoutId id="2147483677" r:id="rId8"/>
    <p:sldLayoutId id="2147483678" r:id="rId9"/>
    <p:sldLayoutId id="2147483679" r:id="rId10"/>
    <p:sldLayoutId id="2147483680" r:id="rId11"/>
    <p:sldLayoutId id="2147483681" r:id="rId12"/>
    <p:sldLayoutId id="2147483682" r:id="rId13"/>
    <p:sldLayoutId id="2147483683" r:id="rId14"/>
    <p:sldLayoutId id="2147483684" r:id="rId15"/>
    <p:sldLayoutId id="2147483685" r:id="rId16"/>
    <p:sldLayoutId id="2147483686" r:id="rId17"/>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7.xml"/></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8.png"/><Relationship Id="rId1" Type="http://schemas.openxmlformats.org/officeDocument/2006/relationships/slideLayout" Target="../slideLayouts/slideLayout17.xml"/></Relationships>
</file>

<file path=ppt/slides/_rels/slide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7.xml"/></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9.jpg"/><Relationship Id="rId1" Type="http://schemas.openxmlformats.org/officeDocument/2006/relationships/slideLayout" Target="../slideLayouts/slideLayout17.xml"/></Relationships>
</file>

<file path=ppt/slides/_rels/slide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10.jpg"/><Relationship Id="rId1" Type="http://schemas.openxmlformats.org/officeDocument/2006/relationships/slideLayout" Target="../slideLayouts/slideLayout17.xml"/></Relationships>
</file>

<file path=ppt/slides/_rels/slide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11.jpg"/><Relationship Id="rId1" Type="http://schemas.openxmlformats.org/officeDocument/2006/relationships/slideLayout" Target="../slideLayouts/slideLayout17.xml"/><Relationship Id="rId4" Type="http://schemas.openxmlformats.org/officeDocument/2006/relationships/image" Target="../media/image12.png"/></Relationships>
</file>

<file path=ppt/slides/_rels/slide8.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17.xml"/><Relationship Id="rId4" Type="http://schemas.openxmlformats.org/officeDocument/2006/relationships/image" Target="../media/image1.png"/></Relationships>
</file>

<file path=ppt/slides/_rels/slide9.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jpeg"/><Relationship Id="rId1" Type="http://schemas.openxmlformats.org/officeDocument/2006/relationships/slideLayout" Target="../slideLayouts/slideLayout17.xml"/><Relationship Id="rId4" Type="http://schemas.openxmlformats.org/officeDocument/2006/relationships/image" Target="../media/image1.png"/></Relationships>
</file>

<file path=ppt/slides/_rels/slide1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a:bodyPr>
          <a:lstStyle/>
          <a:p>
            <a:r>
              <a:rPr lang="en-GB" sz="6000" dirty="0">
                <a:latin typeface="Comic Sans MS" panose="030F0702030302020204" pitchFamily="66" charset="0"/>
              </a:rPr>
              <a:t>Welcome to Year 4</a:t>
            </a:r>
          </a:p>
        </p:txBody>
      </p:sp>
      <p:sp>
        <p:nvSpPr>
          <p:cNvPr id="3" name="Subtitle 2"/>
          <p:cNvSpPr>
            <a:spLocks noGrp="1"/>
          </p:cNvSpPr>
          <p:nvPr>
            <p:ph type="subTitle" idx="1"/>
          </p:nvPr>
        </p:nvSpPr>
        <p:spPr/>
        <p:txBody>
          <a:bodyPr>
            <a:normAutofit/>
          </a:bodyPr>
          <a:lstStyle/>
          <a:p>
            <a:r>
              <a:rPr lang="en-GB" sz="4800" dirty="0">
                <a:solidFill>
                  <a:schemeClr val="tx2">
                    <a:lumMod val="60000"/>
                    <a:lumOff val="40000"/>
                  </a:schemeClr>
                </a:solidFill>
                <a:latin typeface="Comic Sans MS" panose="030F0702030302020204" pitchFamily="66" charset="0"/>
              </a:rPr>
              <a:t>Owls class</a:t>
            </a:r>
          </a:p>
        </p:txBody>
      </p:sp>
      <p:pic>
        <p:nvPicPr>
          <p:cNvPr id="8" name="Picture 7"/>
          <p:cNvPicPr>
            <a:picLocks noChangeAspect="1"/>
          </p:cNvPicPr>
          <p:nvPr/>
        </p:nvPicPr>
        <p:blipFill>
          <a:blip r:embed="rId2"/>
          <a:stretch>
            <a:fillRect/>
          </a:stretch>
        </p:blipFill>
        <p:spPr>
          <a:xfrm>
            <a:off x="9722448" y="4347255"/>
            <a:ext cx="2082020" cy="2096478"/>
          </a:xfrm>
          <a:prstGeom prst="rect">
            <a:avLst/>
          </a:prstGeom>
        </p:spPr>
      </p:pic>
      <p:pic>
        <p:nvPicPr>
          <p:cNvPr id="9" name="Picture 1"/>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432753" y="270934"/>
            <a:ext cx="3114675" cy="213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4"/>
          <p:cNvPicPr>
            <a:picLocks noChangeAspect="1"/>
          </p:cNvPicPr>
          <p:nvPr/>
        </p:nvPicPr>
        <p:blipFill>
          <a:blip r:embed="rId4"/>
          <a:stretch>
            <a:fillRect/>
          </a:stretch>
        </p:blipFill>
        <p:spPr>
          <a:xfrm>
            <a:off x="3607999" y="1292902"/>
            <a:ext cx="3565072" cy="1782536"/>
          </a:xfrm>
          <a:prstGeom prst="rect">
            <a:avLst/>
          </a:prstGeom>
        </p:spPr>
      </p:pic>
      <p:pic>
        <p:nvPicPr>
          <p:cNvPr id="10" name="Picture 9"/>
          <p:cNvPicPr>
            <a:picLocks noChangeAspect="1"/>
          </p:cNvPicPr>
          <p:nvPr/>
        </p:nvPicPr>
        <p:blipFill>
          <a:blip r:embed="rId5"/>
          <a:stretch>
            <a:fillRect/>
          </a:stretch>
        </p:blipFill>
        <p:spPr>
          <a:xfrm>
            <a:off x="432753" y="4219088"/>
            <a:ext cx="3577945" cy="2352812"/>
          </a:xfrm>
          <a:prstGeom prst="rect">
            <a:avLst/>
          </a:prstGeom>
        </p:spPr>
      </p:pic>
      <p:pic>
        <p:nvPicPr>
          <p:cNvPr id="11" name="Picture 10"/>
          <p:cNvPicPr>
            <a:picLocks noChangeAspect="1"/>
          </p:cNvPicPr>
          <p:nvPr/>
        </p:nvPicPr>
        <p:blipFill>
          <a:blip r:embed="rId6"/>
          <a:stretch>
            <a:fillRect/>
          </a:stretch>
        </p:blipFill>
        <p:spPr>
          <a:xfrm>
            <a:off x="9194618" y="450391"/>
            <a:ext cx="2609850" cy="2447925"/>
          </a:xfrm>
          <a:prstGeom prst="rect">
            <a:avLst/>
          </a:prstGeom>
        </p:spPr>
      </p:pic>
      <p:pic>
        <p:nvPicPr>
          <p:cNvPr id="4" name="Picture 3">
            <a:extLst>
              <a:ext uri="{FF2B5EF4-FFF2-40B4-BE49-F238E27FC236}">
                <a16:creationId xmlns:a16="http://schemas.microsoft.com/office/drawing/2014/main" id="{68C2B27A-0AC0-B278-843E-6237871600EA}"/>
              </a:ext>
            </a:extLst>
          </p:cNvPr>
          <p:cNvPicPr>
            <a:picLocks noChangeAspect="1"/>
          </p:cNvPicPr>
          <p:nvPr/>
        </p:nvPicPr>
        <p:blipFill>
          <a:blip r:embed="rId7"/>
          <a:stretch>
            <a:fillRect/>
          </a:stretch>
        </p:blipFill>
        <p:spPr>
          <a:xfrm>
            <a:off x="4976883" y="4973817"/>
            <a:ext cx="2238233" cy="1702588"/>
          </a:xfrm>
          <a:prstGeom prst="rect">
            <a:avLst/>
          </a:prstGeom>
        </p:spPr>
      </p:pic>
      <p:pic>
        <p:nvPicPr>
          <p:cNvPr id="7" name="Picture 6">
            <a:extLst>
              <a:ext uri="{FF2B5EF4-FFF2-40B4-BE49-F238E27FC236}">
                <a16:creationId xmlns:a16="http://schemas.microsoft.com/office/drawing/2014/main" id="{A587BC90-540F-FFFF-FCA3-82DC4D1BC068}"/>
              </a:ext>
            </a:extLst>
          </p:cNvPr>
          <p:cNvPicPr>
            <a:picLocks noChangeAspect="1"/>
          </p:cNvPicPr>
          <p:nvPr/>
        </p:nvPicPr>
        <p:blipFill>
          <a:blip r:embed="rId8"/>
          <a:stretch>
            <a:fillRect/>
          </a:stretch>
        </p:blipFill>
        <p:spPr>
          <a:xfrm rot="17500224">
            <a:off x="7121194" y="-572049"/>
            <a:ext cx="1202374" cy="3247649"/>
          </a:xfrm>
          <a:prstGeom prst="rect">
            <a:avLst/>
          </a:prstGeom>
        </p:spPr>
      </p:pic>
    </p:spTree>
    <p:extLst>
      <p:ext uri="{BB962C8B-B14F-4D97-AF65-F5344CB8AC3E}">
        <p14:creationId xmlns:p14="http://schemas.microsoft.com/office/powerpoint/2010/main" val="309054488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7200" b="1" u="sng" dirty="0">
                <a:latin typeface="Comic Sans MS" panose="030F0702030302020204" pitchFamily="66" charset="0"/>
              </a:rPr>
              <a:t>Year 4 Staff</a:t>
            </a:r>
          </a:p>
        </p:txBody>
      </p:sp>
      <p:sp>
        <p:nvSpPr>
          <p:cNvPr id="4" name="TextBox 3"/>
          <p:cNvSpPr txBox="1"/>
          <p:nvPr/>
        </p:nvSpPr>
        <p:spPr>
          <a:xfrm>
            <a:off x="296090" y="2586446"/>
            <a:ext cx="10031605" cy="3785652"/>
          </a:xfrm>
          <a:prstGeom prst="rect">
            <a:avLst/>
          </a:prstGeom>
          <a:noFill/>
        </p:spPr>
        <p:txBody>
          <a:bodyPr wrap="square" rtlCol="0">
            <a:spAutoFit/>
          </a:bodyPr>
          <a:lstStyle/>
          <a:p>
            <a:r>
              <a:rPr lang="en-GB" sz="4800" dirty="0">
                <a:latin typeface="Comic Sans MS" panose="030F0702030302020204" pitchFamily="66" charset="0"/>
              </a:rPr>
              <a:t>Class Teacher: Mr Blackhurst</a:t>
            </a:r>
          </a:p>
          <a:p>
            <a:endParaRPr lang="en-GB" sz="4800" dirty="0">
              <a:latin typeface="Comic Sans MS" panose="030F0702030302020204" pitchFamily="66" charset="0"/>
            </a:endParaRPr>
          </a:p>
          <a:p>
            <a:r>
              <a:rPr lang="en-GB" sz="4800" dirty="0">
                <a:latin typeface="Comic Sans MS" panose="030F0702030302020204" pitchFamily="66" charset="0"/>
              </a:rPr>
              <a:t>Learning Support Assistants: </a:t>
            </a:r>
          </a:p>
          <a:p>
            <a:endParaRPr lang="en-GB" sz="4800" dirty="0">
              <a:latin typeface="Comic Sans MS" panose="030F0702030302020204" pitchFamily="66" charset="0"/>
            </a:endParaRPr>
          </a:p>
          <a:p>
            <a:r>
              <a:rPr lang="en-GB" sz="4800" dirty="0">
                <a:latin typeface="Comic Sans MS" panose="030F0702030302020204" pitchFamily="66" charset="0"/>
              </a:rPr>
              <a:t>Mrs Joy				Mrs Farrell</a:t>
            </a:r>
          </a:p>
        </p:txBody>
      </p:sp>
      <p:pic>
        <p:nvPicPr>
          <p:cNvPr id="5" name="Picture 4"/>
          <p:cNvPicPr>
            <a:picLocks noChangeAspect="1"/>
          </p:cNvPicPr>
          <p:nvPr/>
        </p:nvPicPr>
        <p:blipFill>
          <a:blip r:embed="rId2"/>
          <a:stretch>
            <a:fillRect/>
          </a:stretch>
        </p:blipFill>
        <p:spPr>
          <a:xfrm>
            <a:off x="9752929" y="323895"/>
            <a:ext cx="2082020" cy="2096478"/>
          </a:xfrm>
          <a:prstGeom prst="rect">
            <a:avLst/>
          </a:prstGeom>
        </p:spPr>
      </p:pic>
    </p:spTree>
    <p:extLst>
      <p:ext uri="{BB962C8B-B14F-4D97-AF65-F5344CB8AC3E}">
        <p14:creationId xmlns:p14="http://schemas.microsoft.com/office/powerpoint/2010/main" val="379375999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03014" y="323895"/>
            <a:ext cx="8596668" cy="1320800"/>
          </a:xfrm>
        </p:spPr>
        <p:txBody>
          <a:bodyPr>
            <a:normAutofit/>
          </a:bodyPr>
          <a:lstStyle/>
          <a:p>
            <a:r>
              <a:rPr lang="en-GB" sz="4800" b="1" u="sng" dirty="0">
                <a:latin typeface="Comic Sans MS" panose="030F0702030302020204" pitchFamily="66" charset="0"/>
              </a:rPr>
              <a:t>Our School values</a:t>
            </a:r>
          </a:p>
        </p:txBody>
      </p:sp>
      <p:pic>
        <p:nvPicPr>
          <p:cNvPr id="4" name="Picture 3"/>
          <p:cNvPicPr>
            <a:picLocks noChangeAspect="1"/>
          </p:cNvPicPr>
          <p:nvPr/>
        </p:nvPicPr>
        <p:blipFill>
          <a:blip r:embed="rId2"/>
          <a:stretch>
            <a:fillRect/>
          </a:stretch>
        </p:blipFill>
        <p:spPr>
          <a:xfrm>
            <a:off x="1262823" y="1372134"/>
            <a:ext cx="8490106" cy="5315136"/>
          </a:xfrm>
          <a:prstGeom prst="rect">
            <a:avLst/>
          </a:prstGeom>
        </p:spPr>
      </p:pic>
      <p:pic>
        <p:nvPicPr>
          <p:cNvPr id="5" name="Picture 4"/>
          <p:cNvPicPr>
            <a:picLocks noChangeAspect="1"/>
          </p:cNvPicPr>
          <p:nvPr/>
        </p:nvPicPr>
        <p:blipFill>
          <a:blip r:embed="rId3"/>
          <a:stretch>
            <a:fillRect/>
          </a:stretch>
        </p:blipFill>
        <p:spPr>
          <a:xfrm>
            <a:off x="9752929" y="323895"/>
            <a:ext cx="2082020" cy="2096478"/>
          </a:xfrm>
          <a:prstGeom prst="rect">
            <a:avLst/>
          </a:prstGeom>
        </p:spPr>
      </p:pic>
    </p:spTree>
    <p:extLst>
      <p:ext uri="{BB962C8B-B14F-4D97-AF65-F5344CB8AC3E}">
        <p14:creationId xmlns:p14="http://schemas.microsoft.com/office/powerpoint/2010/main" val="191101427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48767" y="548640"/>
            <a:ext cx="10364451" cy="1417860"/>
          </a:xfrm>
        </p:spPr>
        <p:txBody>
          <a:bodyPr/>
          <a:lstStyle/>
          <a:p>
            <a:r>
              <a:rPr lang="en-GB" sz="4000" b="1" u="sng" dirty="0">
                <a:latin typeface="Comic Sans MS" panose="030F0702030302020204" pitchFamily="66" charset="0"/>
              </a:rPr>
              <a:t>Lessons</a:t>
            </a:r>
            <a:endParaRPr lang="en-GB" b="1" u="sng" dirty="0">
              <a:latin typeface="Comic Sans MS" panose="030F0702030302020204" pitchFamily="66" charset="0"/>
            </a:endParaRPr>
          </a:p>
        </p:txBody>
      </p:sp>
      <p:sp>
        <p:nvSpPr>
          <p:cNvPr id="4" name="TextBox 3"/>
          <p:cNvSpPr txBox="1"/>
          <p:nvPr/>
        </p:nvSpPr>
        <p:spPr>
          <a:xfrm>
            <a:off x="127513" y="1652990"/>
            <a:ext cx="10254968" cy="4893647"/>
          </a:xfrm>
          <a:prstGeom prst="rect">
            <a:avLst/>
          </a:prstGeom>
          <a:noFill/>
        </p:spPr>
        <p:txBody>
          <a:bodyPr wrap="square" rtlCol="0">
            <a:spAutoFit/>
          </a:bodyPr>
          <a:lstStyle/>
          <a:p>
            <a:r>
              <a:rPr lang="en-GB" sz="2400" dirty="0">
                <a:latin typeface="Comic Sans MS" panose="030F0702030302020204" pitchFamily="66" charset="0"/>
              </a:rPr>
              <a:t>In </a:t>
            </a:r>
            <a:r>
              <a:rPr lang="en-GB" sz="2400" b="1" dirty="0">
                <a:latin typeface="Comic Sans MS" panose="030F0702030302020204" pitchFamily="66" charset="0"/>
              </a:rPr>
              <a:t>Reading</a:t>
            </a:r>
            <a:r>
              <a:rPr lang="en-GB" sz="2400" dirty="0">
                <a:latin typeface="Comic Sans MS" panose="030F0702030302020204" pitchFamily="66" charset="0"/>
              </a:rPr>
              <a:t> we study a variety of texts which have been specifically chosen for Year 4 – we are starting the year off with Manfish a biography of Jacques Cousteau. The children have daily reading sessions full of discussion about the events, characters and settings.  </a:t>
            </a:r>
          </a:p>
          <a:p>
            <a:endParaRPr lang="en-GB" sz="2400" dirty="0">
              <a:latin typeface="Comic Sans MS" panose="030F0702030302020204" pitchFamily="66" charset="0"/>
            </a:endParaRPr>
          </a:p>
          <a:p>
            <a:r>
              <a:rPr lang="en-GB" sz="2400" dirty="0">
                <a:latin typeface="Comic Sans MS" panose="030F0702030302020204" pitchFamily="66" charset="0"/>
              </a:rPr>
              <a:t>In </a:t>
            </a:r>
            <a:r>
              <a:rPr lang="en-GB" sz="2400" b="1" dirty="0">
                <a:latin typeface="Comic Sans MS" panose="030F0702030302020204" pitchFamily="66" charset="0"/>
              </a:rPr>
              <a:t>English</a:t>
            </a:r>
            <a:r>
              <a:rPr lang="en-GB" sz="2400" dirty="0">
                <a:latin typeface="Comic Sans MS" panose="030F0702030302020204" pitchFamily="66" charset="0"/>
              </a:rPr>
              <a:t>, we are using our reading novel as a stimulus to write some fantastic work such as character descriptions and adventure stories.</a:t>
            </a:r>
          </a:p>
          <a:p>
            <a:endParaRPr lang="en-GB" sz="2400" dirty="0">
              <a:latin typeface="Comic Sans MS" panose="030F0702030302020204" pitchFamily="66" charset="0"/>
            </a:endParaRPr>
          </a:p>
          <a:p>
            <a:r>
              <a:rPr lang="en-GB" sz="2400" dirty="0">
                <a:latin typeface="Comic Sans MS" panose="030F0702030302020204" pitchFamily="66" charset="0"/>
              </a:rPr>
              <a:t>In </a:t>
            </a:r>
            <a:r>
              <a:rPr lang="en-GB" sz="2400" b="1" dirty="0">
                <a:latin typeface="Comic Sans MS" panose="030F0702030302020204" pitchFamily="66" charset="0"/>
              </a:rPr>
              <a:t>Maths</a:t>
            </a:r>
            <a:r>
              <a:rPr lang="en-GB" sz="2400" dirty="0">
                <a:latin typeface="Comic Sans MS" panose="030F0702030302020204" pitchFamily="66" charset="0"/>
              </a:rPr>
              <a:t>, we follow the White Rose Scheme of work.  We focus on fluency, reasoning and problem solving where the children not only work out the questions but are able to explain their answers too.  Times tables is a main focus, as well as working on arithmetic (addition, subtraction, multiplying, dividing and fractions).</a:t>
            </a:r>
          </a:p>
        </p:txBody>
      </p:sp>
      <p:pic>
        <p:nvPicPr>
          <p:cNvPr id="5" name="Picture 4"/>
          <p:cNvPicPr>
            <a:picLocks noChangeAspect="1"/>
          </p:cNvPicPr>
          <p:nvPr/>
        </p:nvPicPr>
        <p:blipFill>
          <a:blip r:embed="rId2"/>
          <a:stretch>
            <a:fillRect/>
          </a:stretch>
        </p:blipFill>
        <p:spPr>
          <a:xfrm>
            <a:off x="9961935" y="81588"/>
            <a:ext cx="2082020" cy="2096478"/>
          </a:xfrm>
          <a:prstGeom prst="rect">
            <a:avLst/>
          </a:prstGeom>
        </p:spPr>
      </p:pic>
    </p:spTree>
    <p:extLst>
      <p:ext uri="{BB962C8B-B14F-4D97-AF65-F5344CB8AC3E}">
        <p14:creationId xmlns:p14="http://schemas.microsoft.com/office/powerpoint/2010/main" val="102277711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z="5400" b="1" u="sng" dirty="0">
                <a:latin typeface="Comic Sans MS" panose="030F0702030302020204" pitchFamily="66" charset="0"/>
              </a:rPr>
              <a:t>Routines</a:t>
            </a:r>
            <a:endParaRPr lang="en-GB" b="1" u="sng" dirty="0">
              <a:latin typeface="Comic Sans MS" panose="030F0702030302020204" pitchFamily="66" charset="0"/>
            </a:endParaRPr>
          </a:p>
        </p:txBody>
      </p:sp>
      <p:sp>
        <p:nvSpPr>
          <p:cNvPr id="4" name="TextBox 3"/>
          <p:cNvSpPr txBox="1"/>
          <p:nvPr/>
        </p:nvSpPr>
        <p:spPr>
          <a:xfrm>
            <a:off x="1149531" y="2508069"/>
            <a:ext cx="10019212" cy="2554545"/>
          </a:xfrm>
          <a:prstGeom prst="rect">
            <a:avLst/>
          </a:prstGeom>
          <a:noFill/>
        </p:spPr>
        <p:txBody>
          <a:bodyPr wrap="square" rtlCol="0">
            <a:spAutoFit/>
          </a:bodyPr>
          <a:lstStyle/>
          <a:p>
            <a:pPr marL="285750" indent="-285750">
              <a:buFont typeface="Arial" panose="020B0604020202020204" pitchFamily="34" charset="0"/>
              <a:buChar char="•"/>
            </a:pPr>
            <a:r>
              <a:rPr lang="en-GB" sz="4000" dirty="0">
                <a:latin typeface="Comic Sans MS" panose="030F0702030302020204" pitchFamily="66" charset="0"/>
              </a:rPr>
              <a:t>Children arrive between 8:40 and 8:50.</a:t>
            </a:r>
          </a:p>
          <a:p>
            <a:pPr marL="285750" indent="-285750">
              <a:buFont typeface="Arial" panose="020B0604020202020204" pitchFamily="34" charset="0"/>
              <a:buChar char="•"/>
            </a:pPr>
            <a:r>
              <a:rPr lang="en-GB" sz="4000" dirty="0">
                <a:latin typeface="Comic Sans MS" panose="030F0702030302020204" pitchFamily="66" charset="0"/>
              </a:rPr>
              <a:t>End of the day - we finish at 3:10pm and children are collected from the hall.</a:t>
            </a:r>
          </a:p>
          <a:p>
            <a:pPr marL="285750" indent="-285750">
              <a:buFont typeface="Arial" panose="020B0604020202020204" pitchFamily="34" charset="0"/>
              <a:buChar char="•"/>
            </a:pPr>
            <a:endParaRPr lang="en-GB" sz="4000" dirty="0"/>
          </a:p>
        </p:txBody>
      </p:sp>
      <p:pic>
        <p:nvPicPr>
          <p:cNvPr id="5" name="Picture 4" descr="Concept of Time | Alterables"/>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401094" y="4761591"/>
            <a:ext cx="2749731" cy="1833154"/>
          </a:xfrm>
          <a:prstGeom prst="rect">
            <a:avLst/>
          </a:prstGeom>
        </p:spPr>
      </p:pic>
      <p:pic>
        <p:nvPicPr>
          <p:cNvPr id="6" name="Picture 5"/>
          <p:cNvPicPr>
            <a:picLocks noChangeAspect="1"/>
          </p:cNvPicPr>
          <p:nvPr/>
        </p:nvPicPr>
        <p:blipFill>
          <a:blip r:embed="rId3"/>
          <a:stretch>
            <a:fillRect/>
          </a:stretch>
        </p:blipFill>
        <p:spPr>
          <a:xfrm>
            <a:off x="9831306" y="221761"/>
            <a:ext cx="2082020" cy="2096478"/>
          </a:xfrm>
          <a:prstGeom prst="rect">
            <a:avLst/>
          </a:prstGeom>
        </p:spPr>
      </p:pic>
    </p:spTree>
    <p:extLst>
      <p:ext uri="{BB962C8B-B14F-4D97-AF65-F5344CB8AC3E}">
        <p14:creationId xmlns:p14="http://schemas.microsoft.com/office/powerpoint/2010/main" val="264325759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u="sng" dirty="0">
                <a:latin typeface="Comic Sans MS" panose="030F0702030302020204" pitchFamily="66" charset="0"/>
              </a:rPr>
              <a:t>Routines and expectations</a:t>
            </a:r>
          </a:p>
        </p:txBody>
      </p:sp>
      <p:sp>
        <p:nvSpPr>
          <p:cNvPr id="3" name="Content Placeholder 2"/>
          <p:cNvSpPr>
            <a:spLocks noGrp="1"/>
          </p:cNvSpPr>
          <p:nvPr>
            <p:ph sz="quarter" idx="13"/>
          </p:nvPr>
        </p:nvSpPr>
        <p:spPr>
          <a:xfrm>
            <a:off x="296666" y="1930400"/>
            <a:ext cx="11477209" cy="3424107"/>
          </a:xfrm>
        </p:spPr>
        <p:txBody>
          <a:bodyPr>
            <a:normAutofit/>
          </a:bodyPr>
          <a:lstStyle/>
          <a:p>
            <a:r>
              <a:rPr lang="en-GB" sz="2800" cap="none" dirty="0">
                <a:latin typeface="Comic Sans MS" panose="030F0702030302020204" pitchFamily="66" charset="0"/>
              </a:rPr>
              <a:t>Children should come to school in full uniform every</a:t>
            </a:r>
          </a:p>
          <a:p>
            <a:pPr marL="0" indent="0">
              <a:buNone/>
            </a:pPr>
            <a:r>
              <a:rPr lang="en-GB" sz="2800" dirty="0">
                <a:latin typeface="Comic Sans MS" panose="030F0702030302020204" pitchFamily="66" charset="0"/>
              </a:rPr>
              <a:t>  </a:t>
            </a:r>
            <a:r>
              <a:rPr lang="en-GB" sz="2800" cap="none" dirty="0">
                <a:latin typeface="Comic Sans MS" panose="030F0702030302020204" pitchFamily="66" charset="0"/>
              </a:rPr>
              <a:t> day except PE days when they come in full PE kit (</a:t>
            </a:r>
            <a:r>
              <a:rPr lang="en-GB" sz="2800" b="1" cap="none" dirty="0">
                <a:latin typeface="Comic Sans MS" panose="030F0702030302020204" pitchFamily="66" charset="0"/>
              </a:rPr>
              <a:t>no jewellery</a:t>
            </a:r>
            <a:r>
              <a:rPr lang="en-GB" sz="2800" cap="none" dirty="0">
                <a:latin typeface="Comic Sans MS" panose="030F0702030302020204" pitchFamily="66" charset="0"/>
              </a:rPr>
              <a:t>).</a:t>
            </a:r>
          </a:p>
          <a:p>
            <a:r>
              <a:rPr lang="en-GB" sz="2800" cap="none" dirty="0">
                <a:latin typeface="Comic Sans MS" panose="030F0702030302020204" pitchFamily="66" charset="0"/>
              </a:rPr>
              <a:t>PE – Monday and </a:t>
            </a:r>
            <a:r>
              <a:rPr lang="en-GB" sz="2800" dirty="0">
                <a:latin typeface="Comic Sans MS" panose="030F0702030302020204" pitchFamily="66" charset="0"/>
              </a:rPr>
              <a:t>Fri</a:t>
            </a:r>
            <a:r>
              <a:rPr lang="en-GB" sz="2800" cap="none" dirty="0">
                <a:latin typeface="Comic Sans MS" panose="030F0702030302020204" pitchFamily="66" charset="0"/>
              </a:rPr>
              <a:t>day.</a:t>
            </a:r>
          </a:p>
          <a:p>
            <a:r>
              <a:rPr lang="en-GB" sz="2800" cap="none" dirty="0">
                <a:latin typeface="Comic Sans MS" panose="030F0702030302020204" pitchFamily="66" charset="0"/>
              </a:rPr>
              <a:t>Please ensure all uniform including jumpers and PE kits are named.</a:t>
            </a:r>
          </a:p>
          <a:p>
            <a:r>
              <a:rPr lang="en-GB" sz="2800" cap="none" dirty="0">
                <a:latin typeface="Comic Sans MS" panose="030F0702030302020204" pitchFamily="66" charset="0"/>
              </a:rPr>
              <a:t>We encourage children to bring in a named water bottle everyday.</a:t>
            </a:r>
          </a:p>
          <a:p>
            <a:endParaRPr lang="en-GB" dirty="0"/>
          </a:p>
          <a:p>
            <a:endParaRPr lang="en-GB" dirty="0"/>
          </a:p>
        </p:txBody>
      </p:sp>
      <p:pic>
        <p:nvPicPr>
          <p:cNvPr id="4" name="Picture 3" descr="Physical education - Wikipedia"/>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731434" y="4725555"/>
            <a:ext cx="2702379" cy="2026784"/>
          </a:xfrm>
          <a:prstGeom prst="rect">
            <a:avLst/>
          </a:prstGeom>
        </p:spPr>
      </p:pic>
      <p:pic>
        <p:nvPicPr>
          <p:cNvPr id="5" name="Picture 4"/>
          <p:cNvPicPr>
            <a:picLocks noChangeAspect="1"/>
          </p:cNvPicPr>
          <p:nvPr/>
        </p:nvPicPr>
        <p:blipFill>
          <a:blip r:embed="rId3"/>
          <a:stretch>
            <a:fillRect/>
          </a:stretch>
        </p:blipFill>
        <p:spPr>
          <a:xfrm>
            <a:off x="9813314" y="-64293"/>
            <a:ext cx="2082020" cy="2096478"/>
          </a:xfrm>
          <a:prstGeom prst="rect">
            <a:avLst/>
          </a:prstGeom>
        </p:spPr>
      </p:pic>
    </p:spTree>
    <p:extLst>
      <p:ext uri="{BB962C8B-B14F-4D97-AF65-F5344CB8AC3E}">
        <p14:creationId xmlns:p14="http://schemas.microsoft.com/office/powerpoint/2010/main" val="397768630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74355" y="723019"/>
            <a:ext cx="10364451" cy="1596177"/>
          </a:xfrm>
        </p:spPr>
        <p:txBody>
          <a:bodyPr/>
          <a:lstStyle/>
          <a:p>
            <a:r>
              <a:rPr lang="en-GB" b="1" u="sng" dirty="0">
                <a:latin typeface="Comic Sans MS" panose="030F0702030302020204" pitchFamily="66" charset="0"/>
              </a:rPr>
              <a:t>Homework</a:t>
            </a:r>
          </a:p>
        </p:txBody>
      </p:sp>
      <p:sp>
        <p:nvSpPr>
          <p:cNvPr id="4" name="TextBox 3"/>
          <p:cNvSpPr txBox="1"/>
          <p:nvPr/>
        </p:nvSpPr>
        <p:spPr>
          <a:xfrm>
            <a:off x="874586" y="2116007"/>
            <a:ext cx="10032275" cy="4401205"/>
          </a:xfrm>
          <a:prstGeom prst="rect">
            <a:avLst/>
          </a:prstGeom>
          <a:noFill/>
        </p:spPr>
        <p:txBody>
          <a:bodyPr wrap="square" rtlCol="0">
            <a:spAutoFit/>
          </a:bodyPr>
          <a:lstStyle/>
          <a:p>
            <a:r>
              <a:rPr lang="en-GB" sz="2800" dirty="0">
                <a:latin typeface="Comic Sans MS" panose="030F0702030302020204" pitchFamily="66" charset="0"/>
              </a:rPr>
              <a:t>Every week the children are set times tables practice on </a:t>
            </a:r>
            <a:r>
              <a:rPr lang="en-GB" sz="2800" b="1" dirty="0">
                <a:latin typeface="Comic Sans MS" panose="030F0702030302020204" pitchFamily="66" charset="0"/>
              </a:rPr>
              <a:t>TT Rockstars</a:t>
            </a:r>
            <a:r>
              <a:rPr lang="en-GB" sz="2800" dirty="0">
                <a:latin typeface="Comic Sans MS" panose="030F0702030302020204" pitchFamily="66" charset="0"/>
              </a:rPr>
              <a:t>.</a:t>
            </a:r>
          </a:p>
          <a:p>
            <a:endParaRPr lang="en-GB" sz="2800" dirty="0">
              <a:latin typeface="Comic Sans MS" panose="030F0702030302020204" pitchFamily="66" charset="0"/>
            </a:endParaRPr>
          </a:p>
          <a:p>
            <a:r>
              <a:rPr lang="en-GB" sz="2800" dirty="0">
                <a:latin typeface="Comic Sans MS" panose="030F0702030302020204" pitchFamily="66" charset="0"/>
              </a:rPr>
              <a:t>At Heathlands, we read </a:t>
            </a:r>
            <a:r>
              <a:rPr lang="en-GB" sz="2800" b="1" dirty="0">
                <a:latin typeface="Comic Sans MS" panose="030F0702030302020204" pitchFamily="66" charset="0"/>
              </a:rPr>
              <a:t>EVERY DAY</a:t>
            </a:r>
            <a:r>
              <a:rPr lang="en-GB" sz="2800" dirty="0">
                <a:latin typeface="Comic Sans MS" panose="030F0702030302020204" pitchFamily="66" charset="0"/>
              </a:rPr>
              <a:t>.  The children are sent home with a book band book at their level and fill in their reading logs when they have read at home – </a:t>
            </a:r>
            <a:r>
              <a:rPr lang="en-GB" sz="2800" b="1" dirty="0">
                <a:latin typeface="Comic Sans MS" panose="030F0702030302020204" pitchFamily="66" charset="0"/>
              </a:rPr>
              <a:t>signed by a parent or carer</a:t>
            </a:r>
            <a:r>
              <a:rPr lang="en-GB" sz="2800" dirty="0">
                <a:latin typeface="Comic Sans MS" panose="030F0702030302020204" pitchFamily="66" charset="0"/>
              </a:rPr>
              <a:t>. House points are awarded for every signed read in their reading log.</a:t>
            </a:r>
          </a:p>
          <a:p>
            <a:endParaRPr lang="en-GB" sz="2800" dirty="0">
              <a:latin typeface="Comic Sans MS" panose="030F0702030302020204" pitchFamily="66" charset="0"/>
            </a:endParaRPr>
          </a:p>
          <a:p>
            <a:r>
              <a:rPr lang="en-GB" sz="2800" dirty="0">
                <a:latin typeface="Comic Sans MS" panose="030F0702030302020204" pitchFamily="66" charset="0"/>
              </a:rPr>
              <a:t>Reading logs should be handed in everyday to be checked.</a:t>
            </a:r>
          </a:p>
        </p:txBody>
      </p:sp>
      <p:pic>
        <p:nvPicPr>
          <p:cNvPr id="5" name="Picture 4" descr="Read Book Boys · Free image on Pixabay"/>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369189" y="31942"/>
            <a:ext cx="2090057" cy="2090057"/>
          </a:xfrm>
          <a:prstGeom prst="rect">
            <a:avLst/>
          </a:prstGeom>
        </p:spPr>
      </p:pic>
      <p:pic>
        <p:nvPicPr>
          <p:cNvPr id="6" name="Picture 5"/>
          <p:cNvPicPr>
            <a:picLocks noChangeAspect="1"/>
          </p:cNvPicPr>
          <p:nvPr/>
        </p:nvPicPr>
        <p:blipFill>
          <a:blip r:embed="rId3"/>
          <a:stretch>
            <a:fillRect/>
          </a:stretch>
        </p:blipFill>
        <p:spPr>
          <a:xfrm>
            <a:off x="10292715" y="224831"/>
            <a:ext cx="1638847" cy="1650228"/>
          </a:xfrm>
          <a:prstGeom prst="rect">
            <a:avLst/>
          </a:prstGeom>
        </p:spPr>
      </p:pic>
      <p:pic>
        <p:nvPicPr>
          <p:cNvPr id="7" name="Picture 6">
            <a:extLst>
              <a:ext uri="{FF2B5EF4-FFF2-40B4-BE49-F238E27FC236}">
                <a16:creationId xmlns:a16="http://schemas.microsoft.com/office/drawing/2014/main" id="{082271B0-8E8F-59DD-B34F-1012D3BBB70E}"/>
              </a:ext>
            </a:extLst>
          </p:cNvPr>
          <p:cNvPicPr>
            <a:picLocks noChangeAspect="1"/>
          </p:cNvPicPr>
          <p:nvPr/>
        </p:nvPicPr>
        <p:blipFill>
          <a:blip r:embed="rId4"/>
          <a:stretch>
            <a:fillRect/>
          </a:stretch>
        </p:blipFill>
        <p:spPr>
          <a:xfrm>
            <a:off x="6659015" y="427002"/>
            <a:ext cx="2616334" cy="1568531"/>
          </a:xfrm>
          <a:prstGeom prst="rect">
            <a:avLst/>
          </a:prstGeom>
        </p:spPr>
      </p:pic>
    </p:spTree>
    <p:extLst>
      <p:ext uri="{BB962C8B-B14F-4D97-AF65-F5344CB8AC3E}">
        <p14:creationId xmlns:p14="http://schemas.microsoft.com/office/powerpoint/2010/main" val="245696567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z="6000" b="1" u="sng" dirty="0">
                <a:latin typeface="Comic Sans MS" panose="030F0702030302020204" pitchFamily="66" charset="0"/>
              </a:rPr>
              <a:t>Rewards</a:t>
            </a:r>
            <a:endParaRPr lang="en-GB" b="1" u="sng" dirty="0">
              <a:latin typeface="Comic Sans MS" panose="030F0702030302020204" pitchFamily="66" charset="0"/>
            </a:endParaRPr>
          </a:p>
        </p:txBody>
      </p:sp>
      <p:sp>
        <p:nvSpPr>
          <p:cNvPr id="4" name="TextBox 3"/>
          <p:cNvSpPr txBox="1"/>
          <p:nvPr/>
        </p:nvSpPr>
        <p:spPr>
          <a:xfrm>
            <a:off x="1057466" y="2312125"/>
            <a:ext cx="9027060" cy="3416320"/>
          </a:xfrm>
          <a:prstGeom prst="rect">
            <a:avLst/>
          </a:prstGeom>
          <a:noFill/>
        </p:spPr>
        <p:txBody>
          <a:bodyPr wrap="square" rtlCol="0">
            <a:spAutoFit/>
          </a:bodyPr>
          <a:lstStyle/>
          <a:p>
            <a:r>
              <a:rPr lang="en-GB" sz="2400" dirty="0">
                <a:latin typeface="Comic Sans MS" panose="030F0702030302020204" pitchFamily="66" charset="0"/>
              </a:rPr>
              <a:t>In Owls class we have lots of rewards:</a:t>
            </a:r>
          </a:p>
          <a:p>
            <a:pPr marL="285750" indent="-285750">
              <a:buFont typeface="Arial" panose="020B0604020202020204" pitchFamily="34" charset="0"/>
              <a:buChar char="•"/>
            </a:pPr>
            <a:r>
              <a:rPr lang="en-GB" sz="2400" dirty="0">
                <a:latin typeface="Comic Sans MS" panose="030F0702030302020204" pitchFamily="66" charset="0"/>
              </a:rPr>
              <a:t>Earning house points for the whole class linked to a whole school value.</a:t>
            </a:r>
          </a:p>
          <a:p>
            <a:pPr marL="285750" indent="-285750">
              <a:buFont typeface="Arial" panose="020B0604020202020204" pitchFamily="34" charset="0"/>
              <a:buChar char="•"/>
            </a:pPr>
            <a:r>
              <a:rPr lang="en-GB" sz="2400" dirty="0">
                <a:latin typeface="Comic Sans MS" panose="030F0702030302020204" pitchFamily="66" charset="0"/>
              </a:rPr>
              <a:t>House points – each child is part of a house team (Air, Fire, Lightning and Water) and can earn house points for themselves and for their team by showing our school values.</a:t>
            </a:r>
          </a:p>
          <a:p>
            <a:pPr marL="285750" indent="-285750">
              <a:buFont typeface="Arial" panose="020B0604020202020204" pitchFamily="34" charset="0"/>
              <a:buChar char="•"/>
            </a:pPr>
            <a:r>
              <a:rPr lang="en-GB" sz="2400" dirty="0">
                <a:latin typeface="Comic Sans MS" panose="030F0702030302020204" pitchFamily="66" charset="0"/>
              </a:rPr>
              <a:t>Weekly certificate in whole school assembly for somebody who has worked particularly hard in lessons.</a:t>
            </a:r>
          </a:p>
          <a:p>
            <a:pPr marL="285750" indent="-285750">
              <a:buFont typeface="Arial" panose="020B0604020202020204" pitchFamily="34" charset="0"/>
              <a:buChar char="•"/>
            </a:pPr>
            <a:r>
              <a:rPr lang="en-GB" sz="2400" dirty="0">
                <a:latin typeface="Comic Sans MS" panose="030F0702030302020204" pitchFamily="66" charset="0"/>
              </a:rPr>
              <a:t>Afternoon Tea for children showing the school values.</a:t>
            </a:r>
          </a:p>
        </p:txBody>
      </p:sp>
      <p:pic>
        <p:nvPicPr>
          <p:cNvPr id="5" name="Picture 4" descr="Smiley - Wikipedia"/>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619877" y="587429"/>
            <a:ext cx="1225731" cy="1225731"/>
          </a:xfrm>
          <a:prstGeom prst="rect">
            <a:avLst/>
          </a:prstGeom>
        </p:spPr>
      </p:pic>
      <p:pic>
        <p:nvPicPr>
          <p:cNvPr id="6" name="Picture 5" descr="File:Full Star Yellow.svg - Wikimedia Commons"/>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511936" y="4477982"/>
            <a:ext cx="2118760" cy="2118760"/>
          </a:xfrm>
          <a:prstGeom prst="rect">
            <a:avLst/>
          </a:prstGeom>
        </p:spPr>
      </p:pic>
      <p:pic>
        <p:nvPicPr>
          <p:cNvPr id="7" name="Picture 6"/>
          <p:cNvPicPr>
            <a:picLocks noChangeAspect="1"/>
          </p:cNvPicPr>
          <p:nvPr/>
        </p:nvPicPr>
        <p:blipFill>
          <a:blip r:embed="rId4"/>
          <a:stretch>
            <a:fillRect/>
          </a:stretch>
        </p:blipFill>
        <p:spPr>
          <a:xfrm>
            <a:off x="9816601" y="215647"/>
            <a:ext cx="2082020" cy="2096478"/>
          </a:xfrm>
          <a:prstGeom prst="rect">
            <a:avLst/>
          </a:prstGeom>
        </p:spPr>
      </p:pic>
    </p:spTree>
    <p:extLst>
      <p:ext uri="{BB962C8B-B14F-4D97-AF65-F5344CB8AC3E}">
        <p14:creationId xmlns:p14="http://schemas.microsoft.com/office/powerpoint/2010/main" val="233336175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u="sng" dirty="0">
                <a:latin typeface="Comic Sans MS" panose="030F0702030302020204" pitchFamily="66" charset="0"/>
              </a:rPr>
              <a:t>What does your child need to bring each day?</a:t>
            </a:r>
          </a:p>
        </p:txBody>
      </p:sp>
      <p:sp>
        <p:nvSpPr>
          <p:cNvPr id="4" name="TextBox 3"/>
          <p:cNvSpPr txBox="1"/>
          <p:nvPr/>
        </p:nvSpPr>
        <p:spPr>
          <a:xfrm>
            <a:off x="1332411" y="2599509"/>
            <a:ext cx="8817429" cy="3970318"/>
          </a:xfrm>
          <a:prstGeom prst="rect">
            <a:avLst/>
          </a:prstGeom>
          <a:noFill/>
        </p:spPr>
        <p:txBody>
          <a:bodyPr wrap="square" rtlCol="0">
            <a:spAutoFit/>
          </a:bodyPr>
          <a:lstStyle/>
          <a:p>
            <a:pPr marL="285750" indent="-285750">
              <a:buFont typeface="Arial" panose="020B0604020202020204" pitchFamily="34" charset="0"/>
              <a:buChar char="•"/>
            </a:pPr>
            <a:r>
              <a:rPr lang="en-GB" sz="3600" dirty="0">
                <a:latin typeface="Comic Sans MS" panose="030F0702030302020204" pitchFamily="66" charset="0"/>
              </a:rPr>
              <a:t>Named water bottle</a:t>
            </a:r>
          </a:p>
          <a:p>
            <a:pPr marL="285750" indent="-285750">
              <a:buFont typeface="Arial" panose="020B0604020202020204" pitchFamily="34" charset="0"/>
              <a:buChar char="•"/>
            </a:pPr>
            <a:r>
              <a:rPr lang="en-GB" sz="3600" dirty="0">
                <a:latin typeface="Comic Sans MS" panose="030F0702030302020204" pitchFamily="66" charset="0"/>
              </a:rPr>
              <a:t>Named lunch box (to be placed on the lunch trolley in the hall each morning) if not having school lunches.</a:t>
            </a:r>
          </a:p>
          <a:p>
            <a:pPr marL="285750" indent="-285750">
              <a:buFont typeface="Arial" panose="020B0604020202020204" pitchFamily="34" charset="0"/>
              <a:buChar char="•"/>
            </a:pPr>
            <a:r>
              <a:rPr lang="en-GB" sz="3600" dirty="0">
                <a:latin typeface="Comic Sans MS" panose="030F0702030302020204" pitchFamily="66" charset="0"/>
              </a:rPr>
              <a:t>Correct uniform including a </a:t>
            </a:r>
            <a:r>
              <a:rPr lang="en-GB" sz="3600" b="1" dirty="0">
                <a:latin typeface="Comic Sans MS" panose="030F0702030302020204" pitchFamily="66" charset="0"/>
              </a:rPr>
              <a:t>coat and black school shoes</a:t>
            </a:r>
            <a:r>
              <a:rPr lang="en-GB" sz="3600" dirty="0">
                <a:latin typeface="Comic Sans MS" panose="030F0702030302020204" pitchFamily="66" charset="0"/>
              </a:rPr>
              <a:t> – all named</a:t>
            </a:r>
          </a:p>
          <a:p>
            <a:endParaRPr lang="en-GB" dirty="0"/>
          </a:p>
          <a:p>
            <a:pPr marL="285750" indent="-285750">
              <a:buFont typeface="Arial" panose="020B0604020202020204" pitchFamily="34" charset="0"/>
              <a:buChar char="•"/>
            </a:pPr>
            <a:endParaRPr lang="en-GB" dirty="0"/>
          </a:p>
        </p:txBody>
      </p:sp>
      <p:pic>
        <p:nvPicPr>
          <p:cNvPr id="1026" name="Picture 2" descr="Image result for water bottl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70278" y="1372134"/>
            <a:ext cx="1762125" cy="1800225"/>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Image result for lunch box"/>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149840" y="4307669"/>
            <a:ext cx="1724025" cy="1724025"/>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p:cNvPicPr>
            <a:picLocks noChangeAspect="1"/>
          </p:cNvPicPr>
          <p:nvPr/>
        </p:nvPicPr>
        <p:blipFill>
          <a:blip r:embed="rId4"/>
          <a:stretch>
            <a:fillRect/>
          </a:stretch>
        </p:blipFill>
        <p:spPr>
          <a:xfrm>
            <a:off x="9791845" y="503031"/>
            <a:ext cx="2082020" cy="2096478"/>
          </a:xfrm>
          <a:prstGeom prst="rect">
            <a:avLst/>
          </a:prstGeom>
        </p:spPr>
      </p:pic>
    </p:spTree>
    <p:extLst>
      <p:ext uri="{BB962C8B-B14F-4D97-AF65-F5344CB8AC3E}">
        <p14:creationId xmlns:p14="http://schemas.microsoft.com/office/powerpoint/2010/main" val="246357505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02881" y="1043577"/>
            <a:ext cx="9406945" cy="1320800"/>
          </a:xfrm>
        </p:spPr>
        <p:txBody>
          <a:bodyPr/>
          <a:lstStyle/>
          <a:p>
            <a:r>
              <a:rPr lang="en-GB" b="1" u="sng" dirty="0">
                <a:latin typeface="Comic Sans MS" panose="030F0702030302020204" pitchFamily="66" charset="0"/>
              </a:rPr>
              <a:t>How can you support your child at home?</a:t>
            </a:r>
          </a:p>
        </p:txBody>
      </p:sp>
      <p:sp>
        <p:nvSpPr>
          <p:cNvPr id="4" name="TextBox 3"/>
          <p:cNvSpPr txBox="1"/>
          <p:nvPr/>
        </p:nvSpPr>
        <p:spPr>
          <a:xfrm>
            <a:off x="628743" y="2148717"/>
            <a:ext cx="9836332" cy="4955203"/>
          </a:xfrm>
          <a:prstGeom prst="rect">
            <a:avLst/>
          </a:prstGeom>
          <a:noFill/>
        </p:spPr>
        <p:txBody>
          <a:bodyPr wrap="square" rtlCol="0">
            <a:spAutoFit/>
          </a:bodyPr>
          <a:lstStyle/>
          <a:p>
            <a:pPr marL="342900" indent="-342900">
              <a:buAutoNum type="arabicParenR"/>
            </a:pPr>
            <a:r>
              <a:rPr lang="en-GB" sz="2800" dirty="0">
                <a:latin typeface="Comic Sans MS" panose="030F0702030302020204" pitchFamily="66" charset="0"/>
              </a:rPr>
              <a:t>Read, read, read – encourage your child to read independently and listen to them read to you as often as possible. It is just as essential in Year 4 to hear them read as it is when they are in Reception.</a:t>
            </a:r>
          </a:p>
          <a:p>
            <a:endParaRPr lang="en-GB" sz="2800" dirty="0">
              <a:latin typeface="Comic Sans MS" panose="030F0702030302020204" pitchFamily="66" charset="0"/>
            </a:endParaRPr>
          </a:p>
          <a:p>
            <a:r>
              <a:rPr lang="en-GB" sz="2800" dirty="0">
                <a:latin typeface="Comic Sans MS" panose="030F0702030302020204" pitchFamily="66" charset="0"/>
              </a:rPr>
              <a:t>2) Practise times tables – use TT  Rockstars or Hit the Button to help.</a:t>
            </a:r>
          </a:p>
          <a:p>
            <a:endParaRPr lang="en-GB" sz="2800" dirty="0">
              <a:latin typeface="Comic Sans MS" panose="030F0702030302020204" pitchFamily="66" charset="0"/>
            </a:endParaRPr>
          </a:p>
          <a:p>
            <a:r>
              <a:rPr lang="en-GB" sz="2800" dirty="0">
                <a:latin typeface="Comic Sans MS" panose="030F0702030302020204" pitchFamily="66" charset="0"/>
              </a:rPr>
              <a:t>3) Having a conversation and showing an interest in their learning and school day.</a:t>
            </a:r>
          </a:p>
          <a:p>
            <a:pPr marL="342900" indent="-342900">
              <a:buAutoNum type="arabicParenR"/>
            </a:pPr>
            <a:endParaRPr lang="en-GB" dirty="0"/>
          </a:p>
          <a:p>
            <a:endParaRPr lang="en-GB" dirty="0"/>
          </a:p>
        </p:txBody>
      </p:sp>
      <p:pic>
        <p:nvPicPr>
          <p:cNvPr id="5" name="Picture 4"/>
          <p:cNvPicPr>
            <a:picLocks noChangeAspect="1"/>
          </p:cNvPicPr>
          <p:nvPr/>
        </p:nvPicPr>
        <p:blipFill>
          <a:blip r:embed="rId2"/>
          <a:stretch>
            <a:fillRect/>
          </a:stretch>
        </p:blipFill>
        <p:spPr>
          <a:xfrm>
            <a:off x="9752929" y="323895"/>
            <a:ext cx="2082020" cy="2096478"/>
          </a:xfrm>
          <a:prstGeom prst="rect">
            <a:avLst/>
          </a:prstGeom>
        </p:spPr>
      </p:pic>
    </p:spTree>
    <p:extLst>
      <p:ext uri="{BB962C8B-B14F-4D97-AF65-F5344CB8AC3E}">
        <p14:creationId xmlns:p14="http://schemas.microsoft.com/office/powerpoint/2010/main" val="1559387733"/>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82e3f779-f13a-42b0-b02e-ea262462154c" xsi:nil="true"/>
    <lcf76f155ced4ddcb4097134ff3c332f xmlns="0614696e-3b0a-4d57-ace3-72a39a5f33f5">
      <Terms xmlns="http://schemas.microsoft.com/office/infopath/2007/PartnerControls"/>
    </lcf76f155ced4ddcb4097134ff3c332f>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19ABBDCBF32D0B46B6CE356B3B02B8BF" ma:contentTypeVersion="13" ma:contentTypeDescription="Create a new document." ma:contentTypeScope="" ma:versionID="4beba0dbfd83f8e22cecd29cf6ced397">
  <xsd:schema xmlns:xsd="http://www.w3.org/2001/XMLSchema" xmlns:xs="http://www.w3.org/2001/XMLSchema" xmlns:p="http://schemas.microsoft.com/office/2006/metadata/properties" xmlns:ns2="0614696e-3b0a-4d57-ace3-72a39a5f33f5" xmlns:ns3="82e3f779-f13a-42b0-b02e-ea262462154c" targetNamespace="http://schemas.microsoft.com/office/2006/metadata/properties" ma:root="true" ma:fieldsID="ac932888da52001973c26b86ffb749ce" ns2:_="" ns3:_="">
    <xsd:import namespace="0614696e-3b0a-4d57-ace3-72a39a5f33f5"/>
    <xsd:import namespace="82e3f779-f13a-42b0-b02e-ea262462154c"/>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DateTaken" minOccurs="0"/>
                <xsd:element ref="ns2:MediaServiceGenerationTime" minOccurs="0"/>
                <xsd:element ref="ns2:MediaServiceEventHashCode" minOccurs="0"/>
                <xsd:element ref="ns2:MediaLengthInSeconds" minOccurs="0"/>
                <xsd:element ref="ns2:MediaServiceBillingMetadata" minOccurs="0"/>
                <xsd:element ref="ns2:MediaServiceLocation" minOccurs="0"/>
                <xsd:element ref="ns2:lcf76f155ced4ddcb4097134ff3c332f" minOccurs="0"/>
                <xsd:element ref="ns3:TaxCatchAll"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0614696e-3b0a-4d57-ace3-72a39a5f33f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BillingMetadata" ma:index="15" nillable="true" ma:displayName="MediaServiceBillingMetadata" ma:hidden="true" ma:internalName="MediaServiceBillingMetadata" ma:readOnly="true">
      <xsd:simpleType>
        <xsd:restriction base="dms:Note"/>
      </xsd:simpleType>
    </xsd:element>
    <xsd:element name="MediaServiceLocation" ma:index="16" nillable="true" ma:displayName="Location" ma:indexed="true" ma:internalName="MediaServiceLocation" ma:readOnly="true">
      <xsd:simpleType>
        <xsd:restriction base="dms:Text"/>
      </xsd:simpleType>
    </xsd:element>
    <xsd:element name="lcf76f155ced4ddcb4097134ff3c332f" ma:index="18" nillable="true" ma:taxonomy="true" ma:internalName="lcf76f155ced4ddcb4097134ff3c332f" ma:taxonomyFieldName="MediaServiceImageTags" ma:displayName="Image Tags" ma:readOnly="false" ma:fieldId="{5cf76f15-5ced-4ddc-b409-7134ff3c332f}" ma:taxonomyMulti="true" ma:sspId="d80cbde3-702e-43b7-8a44-58852930cd6b" ma:termSetId="09814cd3-568e-fe90-9814-8d621ff8fb84" ma:anchorId="fba54fb3-c3e1-fe81-a776-ca4b69148c4d" ma:open="true" ma:isKeyword="false">
      <xsd:complexType>
        <xsd:sequence>
          <xsd:element ref="pc:Terms" minOccurs="0" maxOccurs="1"/>
        </xsd:sequence>
      </xsd:complexType>
    </xsd:element>
    <xsd:element name="MediaServiceOCR" ma:index="20"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82e3f779-f13a-42b0-b02e-ea262462154c" elementFormDefault="qualified">
    <xsd:import namespace="http://schemas.microsoft.com/office/2006/documentManagement/types"/>
    <xsd:import namespace="http://schemas.microsoft.com/office/infopath/2007/PartnerControls"/>
    <xsd:element name="TaxCatchAll" ma:index="19" nillable="true" ma:displayName="Taxonomy Catch All Column" ma:hidden="true" ma:list="{4170af96-7466-44a9-8614-4ab78141768b}" ma:internalName="TaxCatchAll" ma:showField="CatchAllData" ma:web="82e3f779-f13a-42b0-b02e-ea262462154c">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5F186B2F-3385-4852-A59D-1E7A504CFF96}">
  <ds:schemaRefs>
    <ds:schemaRef ds:uri="http://schemas.microsoft.com/office/2006/metadata/properties"/>
    <ds:schemaRef ds:uri="http://schemas.microsoft.com/office/infopath/2007/PartnerControls"/>
    <ds:schemaRef ds:uri="82e3f779-f13a-42b0-b02e-ea262462154c"/>
    <ds:schemaRef ds:uri="0614696e-3b0a-4d57-ace3-72a39a5f33f5"/>
  </ds:schemaRefs>
</ds:datastoreItem>
</file>

<file path=customXml/itemProps2.xml><?xml version="1.0" encoding="utf-8"?>
<ds:datastoreItem xmlns:ds="http://schemas.openxmlformats.org/officeDocument/2006/customXml" ds:itemID="{B6255584-6089-4A36-AA60-E06BE991D3CB}">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0614696e-3b0a-4d57-ace3-72a39a5f33f5"/>
    <ds:schemaRef ds:uri="82e3f779-f13a-42b0-b02e-ea262462154c"/>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A939513E-BB3D-4256-97FA-765F0FF031A7}">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Facet</Template>
  <TotalTime>105</TotalTime>
  <Words>548</Words>
  <Application>Microsoft Office PowerPoint</Application>
  <PresentationFormat>Widescreen</PresentationFormat>
  <Paragraphs>46</Paragraphs>
  <Slides>10</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10</vt:i4>
      </vt:variant>
    </vt:vector>
  </HeadingPairs>
  <TitlesOfParts>
    <vt:vector size="15" baseType="lpstr">
      <vt:lpstr>Arial</vt:lpstr>
      <vt:lpstr>Comic Sans MS</vt:lpstr>
      <vt:lpstr>Trebuchet MS</vt:lpstr>
      <vt:lpstr>Wingdings 3</vt:lpstr>
      <vt:lpstr>Facet</vt:lpstr>
      <vt:lpstr>Welcome to Year 4</vt:lpstr>
      <vt:lpstr>Year 4 Staff</vt:lpstr>
      <vt:lpstr>Our School values</vt:lpstr>
      <vt:lpstr>Lessons</vt:lpstr>
      <vt:lpstr>Routines</vt:lpstr>
      <vt:lpstr>Routines and expectations</vt:lpstr>
      <vt:lpstr>Homework</vt:lpstr>
      <vt:lpstr>Rewards</vt:lpstr>
      <vt:lpstr>What does your child need to bring each day?</vt:lpstr>
      <vt:lpstr>How can you support your child at home?</vt:lpstr>
    </vt:vector>
  </TitlesOfParts>
  <Company>Ocean Learning Trust</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 to Year 6</dc:title>
  <dc:creator>Chloe Tillett</dc:creator>
  <cp:lastModifiedBy>Stewart Blackhurst</cp:lastModifiedBy>
  <cp:revision>12</cp:revision>
  <dcterms:created xsi:type="dcterms:W3CDTF">2021-10-05T10:21:50Z</dcterms:created>
  <dcterms:modified xsi:type="dcterms:W3CDTF">2026-09-14T19:42:24Z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0x01010019ABBDCBF32D0B46B6CE356B3B02B8BF</vt:lpwstr>
  </property>
  <property fmtid="{D5CDD505-2E9C-101B-9397-08002B2CF9AE}" pid="3" name="Order">
    <vt:r8>1826000</vt:r8>
  </property>
  <property fmtid="{D5CDD505-2E9C-101B-9397-08002B2CF9AE}" pid="4" name="MediaServiceImageTags">
    <vt:lpwstr/>
  </property>
</Properties>
</file>