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5"/>
  </p:handoutMasterIdLst>
  <p:sldIdLst>
    <p:sldId id="257" r:id="rId5"/>
    <p:sldId id="260" r:id="rId6"/>
    <p:sldId id="281" r:id="rId7"/>
    <p:sldId id="287" r:id="rId8"/>
    <p:sldId id="292" r:id="rId9"/>
    <p:sldId id="261" r:id="rId10"/>
    <p:sldId id="279" r:id="rId11"/>
    <p:sldId id="290" r:id="rId12"/>
    <p:sldId id="272" r:id="rId13"/>
    <p:sldId id="280" r:id="rId14"/>
    <p:sldId id="262" r:id="rId15"/>
    <p:sldId id="266" r:id="rId16"/>
    <p:sldId id="271" r:id="rId17"/>
    <p:sldId id="274" r:id="rId18"/>
    <p:sldId id="291" r:id="rId19"/>
    <p:sldId id="273" r:id="rId20"/>
    <p:sldId id="293" r:id="rId21"/>
    <p:sldId id="294" r:id="rId22"/>
    <p:sldId id="282" r:id="rId23"/>
    <p:sldId id="289" r:id="rId24"/>
  </p:sldIdLst>
  <p:sldSz cx="9144000" cy="6858000" type="screen4x3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Shrimpton" initials="NS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0000"/>
    <p:restoredTop sz="94700"/>
  </p:normalViewPr>
  <p:slideViewPr>
    <p:cSldViewPr snapToGrid="0">
      <p:cViewPr varScale="1">
        <p:scale>
          <a:sx n="105" d="100"/>
          <a:sy n="105" d="100"/>
        </p:scale>
        <p:origin x="248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Hunnisett" userId="4bfa66ce-5e35-40a0-8a24-1039c2583ae1" providerId="ADAL" clId="{A37C53C5-53AD-4708-A834-53D297ECAACA}"/>
    <pc:docChg chg="custSel modSld">
      <pc:chgData name="Karen Hunnisett" userId="4bfa66ce-5e35-40a0-8a24-1039c2583ae1" providerId="ADAL" clId="{A37C53C5-53AD-4708-A834-53D297ECAACA}" dt="2025-09-11T14:07:48.130" v="232" actId="14100"/>
      <pc:docMkLst>
        <pc:docMk/>
      </pc:docMkLst>
      <pc:sldChg chg="modSp mod">
        <pc:chgData name="Karen Hunnisett" userId="4bfa66ce-5e35-40a0-8a24-1039c2583ae1" providerId="ADAL" clId="{A37C53C5-53AD-4708-A834-53D297ECAACA}" dt="2025-09-11T14:07:48.130" v="232" actId="14100"/>
        <pc:sldMkLst>
          <pc:docMk/>
          <pc:sldMk cId="3630415845" sldId="271"/>
        </pc:sldMkLst>
        <pc:spChg chg="mod">
          <ac:chgData name="Karen Hunnisett" userId="4bfa66ce-5e35-40a0-8a24-1039c2583ae1" providerId="ADAL" clId="{A37C53C5-53AD-4708-A834-53D297ECAACA}" dt="2025-09-11T14:07:42.405" v="231" actId="20577"/>
          <ac:spMkLst>
            <pc:docMk/>
            <pc:sldMk cId="3630415845" sldId="271"/>
            <ac:spMk id="3" creationId="{00000000-0000-0000-0000-000000000000}"/>
          </ac:spMkLst>
        </pc:spChg>
        <pc:picChg chg="mod">
          <ac:chgData name="Karen Hunnisett" userId="4bfa66ce-5e35-40a0-8a24-1039c2583ae1" providerId="ADAL" clId="{A37C53C5-53AD-4708-A834-53D297ECAACA}" dt="2025-09-11T14:07:48.130" v="232" actId="14100"/>
          <ac:picMkLst>
            <pc:docMk/>
            <pc:sldMk cId="3630415845" sldId="271"/>
            <ac:picMk id="9" creationId="{4808CBC7-95E6-445D-B80F-79C452C061F7}"/>
          </ac:picMkLst>
        </pc:picChg>
      </pc:sldChg>
      <pc:sldChg chg="modSp mod">
        <pc:chgData name="Karen Hunnisett" userId="4bfa66ce-5e35-40a0-8a24-1039c2583ae1" providerId="ADAL" clId="{A37C53C5-53AD-4708-A834-53D297ECAACA}" dt="2025-09-11T14:04:28.489" v="3" actId="20577"/>
        <pc:sldMkLst>
          <pc:docMk/>
          <pc:sldMk cId="467845089" sldId="281"/>
        </pc:sldMkLst>
        <pc:spChg chg="mod">
          <ac:chgData name="Karen Hunnisett" userId="4bfa66ce-5e35-40a0-8a24-1039c2583ae1" providerId="ADAL" clId="{A37C53C5-53AD-4708-A834-53D297ECAACA}" dt="2025-09-11T14:04:28.489" v="3" actId="20577"/>
          <ac:spMkLst>
            <pc:docMk/>
            <pc:sldMk cId="467845089" sldId="281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9AC2E-68A6-447C-933E-2280AA7A3D31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7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377317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5960E-11B9-4364-846E-CA5B18F55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2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1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441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784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737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516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90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379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21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828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624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270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D0368-7E6D-4071-9A66-08E817A750B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D90B9-7736-43F1-83F4-561B6C887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1587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Welcome to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Heathlands Primary Academy and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Pre-School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792" y="2545003"/>
            <a:ext cx="4387362" cy="243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13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What class will my child be in?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GB" dirty="0"/>
              <a:t>                  </a:t>
            </a:r>
          </a:p>
          <a:p>
            <a:pPr marL="0" indent="0" algn="ctr">
              <a:buNone/>
            </a:pPr>
            <a:r>
              <a:rPr lang="en-GB" sz="7400" dirty="0"/>
              <a:t>                           </a:t>
            </a:r>
          </a:p>
          <a:p>
            <a:pPr marL="0" indent="0" algn="ctr">
              <a:buNone/>
            </a:pPr>
            <a:endParaRPr lang="en-GB" sz="7400" dirty="0"/>
          </a:p>
          <a:p>
            <a:pPr marL="0" indent="0" algn="ctr">
              <a:buNone/>
            </a:pPr>
            <a:endParaRPr lang="en-GB" sz="7400" dirty="0"/>
          </a:p>
          <a:p>
            <a:pPr marL="0" indent="0" algn="ctr">
              <a:buNone/>
            </a:pPr>
            <a:endParaRPr lang="en-GB" sz="7400" dirty="0"/>
          </a:p>
          <a:p>
            <a:pPr marL="0" indent="0" algn="ctr">
              <a:buNone/>
            </a:pPr>
            <a:endParaRPr lang="en-GB" sz="7400" dirty="0"/>
          </a:p>
          <a:p>
            <a:pPr marL="0" indent="0" algn="ctr">
              <a:buNone/>
            </a:pPr>
            <a:endParaRPr lang="en-GB" sz="7400" dirty="0"/>
          </a:p>
          <a:p>
            <a:pPr marL="0" indent="0" algn="ctr">
              <a:buNone/>
            </a:pPr>
            <a:endParaRPr lang="en-GB" sz="7400" dirty="0"/>
          </a:p>
          <a:p>
            <a:pPr marL="0" indent="0" algn="ctr">
              <a:buNone/>
            </a:pPr>
            <a:endParaRPr lang="en-GB" sz="9600" dirty="0"/>
          </a:p>
          <a:p>
            <a:pPr marL="0" indent="0" algn="ctr">
              <a:buNone/>
            </a:pPr>
            <a:endParaRPr lang="en-GB" sz="9600" dirty="0"/>
          </a:p>
          <a:p>
            <a:pPr marL="0" indent="0" algn="ctr">
              <a:buNone/>
            </a:pPr>
            <a:endParaRPr lang="en-GB" sz="9600" dirty="0"/>
          </a:p>
          <a:p>
            <a:pPr marL="0" indent="0" algn="ctr">
              <a:buNone/>
            </a:pPr>
            <a:endParaRPr lang="en-GB" sz="9600" dirty="0"/>
          </a:p>
          <a:p>
            <a:pPr marL="0" indent="0" algn="ctr">
              <a:buNone/>
            </a:pPr>
            <a:r>
              <a:rPr lang="en-GB" sz="9600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n-GB" sz="14400" dirty="0">
                <a:latin typeface="Calibri" panose="020F0502020204030204" pitchFamily="34" charset="0"/>
                <a:cs typeface="Calibri" panose="020F0502020204030204" pitchFamily="34" charset="0"/>
              </a:rPr>
              <a:t>They will be in Butterfly Class!                       </a:t>
            </a:r>
          </a:p>
          <a:p>
            <a:pPr marL="0" indent="0" algn="ctr">
              <a:buNone/>
            </a:pPr>
            <a:endParaRPr lang="en-GB" sz="9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9600" dirty="0"/>
          </a:p>
          <a:p>
            <a:pPr marL="0" indent="0">
              <a:buNone/>
            </a:pPr>
            <a:r>
              <a:rPr lang="en-GB" sz="9600" dirty="0"/>
              <a:t>                     </a:t>
            </a:r>
          </a:p>
          <a:p>
            <a:pPr marL="0" indent="0">
              <a:buNone/>
            </a:pPr>
            <a:endParaRPr lang="en-GB" sz="5100" dirty="0"/>
          </a:p>
          <a:p>
            <a:pPr marL="0" indent="0">
              <a:buNone/>
            </a:pPr>
            <a:endParaRPr lang="en-GB" sz="7000" dirty="0"/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4500" dirty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              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199" y="1834177"/>
            <a:ext cx="4304146" cy="277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67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83211"/>
            <a:ext cx="8229600" cy="5345723"/>
          </a:xfrm>
        </p:spPr>
        <p:txBody>
          <a:bodyPr>
            <a:normAutofit fontScale="40000" lnSpcReduction="20000"/>
          </a:bodyPr>
          <a:lstStyle/>
          <a:p>
            <a:endParaRPr lang="en-GB" sz="3000" dirty="0"/>
          </a:p>
          <a:p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Mrs. Hunnisett - Class Teacher / Early Years Lead</a:t>
            </a:r>
          </a:p>
          <a:p>
            <a:r>
              <a:rPr lang="en-US" sz="5500" dirty="0">
                <a:latin typeface="Calibri" panose="020F0502020204030204" pitchFamily="34" charset="0"/>
                <a:cs typeface="Calibri" panose="020F0502020204030204" pitchFamily="34" charset="0"/>
              </a:rPr>
              <a:t>Mrs. Evans – Class support staff.</a:t>
            </a:r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Miss Harries - Head Teacher    Mr Golding - Deputy Head    </a:t>
            </a:r>
          </a:p>
          <a:p>
            <a:pPr marL="0" indent="0" algn="ctr">
              <a:buNone/>
            </a:pPr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 algn="ctr">
              <a:buNone/>
            </a:pPr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Mrs. Harris - SENCO </a:t>
            </a:r>
          </a:p>
          <a:p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Mrs. Yannick/Mr Wheatley - Admin Officers</a:t>
            </a:r>
          </a:p>
          <a:p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Marie Bothamley - Pupil and Family Support Worker</a:t>
            </a:r>
          </a:p>
          <a:p>
            <a:pPr marL="0" indent="0">
              <a:buNone/>
            </a:pPr>
            <a:endParaRPr lang="en-GB" sz="5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5500" dirty="0">
                <a:latin typeface="Calibri" panose="020F0502020204030204" pitchFamily="34" charset="0"/>
                <a:cs typeface="Calibri" panose="020F0502020204030204" pitchFamily="34" charset="0"/>
              </a:rPr>
              <a:t>A full list of our staff is on our website.</a:t>
            </a:r>
          </a:p>
          <a:p>
            <a:pPr marL="0" indent="0"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3655" y="2014781"/>
            <a:ext cx="726023" cy="800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6132" y="1946004"/>
            <a:ext cx="628664" cy="86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45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Heathlands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88248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Children will be introduced to our school values. These underpin all that we do at Heathlands and form the foundations of our behaviour and curriculum policy. 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305" y="3855248"/>
            <a:ext cx="5930537" cy="223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4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Teddy bear Club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90491"/>
            <a:ext cx="8229600" cy="42548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Teddy bear clubs provides an opportunity for your child to familiarise themselves with their new classroom and teachers.  </a:t>
            </a:r>
            <a:r>
              <a:rPr lang="en-GB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Please ensure your child attends these sessions.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They will need a named water bottle and a teddy bear for BOTH sessions.</a:t>
            </a:r>
          </a:p>
          <a:p>
            <a:pPr marL="0" indent="0">
              <a:buNone/>
            </a:pPr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Dates for your diary: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  <a:r>
              <a:rPr lang="en-GB" sz="2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 June – this will be </a:t>
            </a:r>
            <a:r>
              <a:rPr lang="en-GB" sz="2200" u="sng" dirty="0">
                <a:latin typeface="Calibri" panose="020F0502020204030204" pitchFamily="34" charset="0"/>
                <a:cs typeface="Calibri" panose="020F0502020204030204" pitchFamily="34" charset="0"/>
              </a:rPr>
              <a:t>half a class at a time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, each child to have an adult attend.  Please check previous correspondence to see which session you have been allocated. 9.30 - 10.15 or 10.30 - 11.15.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en-GB" sz="2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 July 9.30-10.30 – all children to attend </a:t>
            </a:r>
            <a:r>
              <a:rPr lang="en-GB" sz="2200" u="sng" dirty="0">
                <a:latin typeface="Calibri" panose="020F0502020204030204" pitchFamily="34" charset="0"/>
                <a:cs typeface="Calibri" panose="020F0502020204030204" pitchFamily="34" charset="0"/>
              </a:rPr>
              <a:t>without adults</a:t>
            </a: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.  If your child is attending our Caterpillar nursery on that day they will be collected by staff.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0DFBBA-B089-4F38-80A2-7FF11EB82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914" y="341578"/>
            <a:ext cx="1513064" cy="15441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7796C2-2A03-4AFA-8CEC-F594C1DC0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11" y="322179"/>
            <a:ext cx="1253067" cy="163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516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Starting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90491"/>
            <a:ext cx="8229600" cy="42548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All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children will start school on a part-time basis.  This allows children to settle into a new environment and for staff to get to know each child individually. </a:t>
            </a:r>
          </a:p>
          <a:p>
            <a:pPr marL="0" indent="0">
              <a:buNone/>
            </a:pPr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Dates for your diary: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, 5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and 8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Sept - mornings only 8.40-12.00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– 12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Sept- mornings only, including lunch 8.40- 1.00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Week beginning 15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Sept- all day 8.40- 3.00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Baseline – identifies what they know already and areas to work on.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2548EC-3F1C-431E-BA78-3BD9BE759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50" y="274639"/>
            <a:ext cx="1735748" cy="15090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21C063-350F-4694-B909-54DCC1A4AC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05" y="512618"/>
            <a:ext cx="1786804" cy="131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12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Getting ready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276" y="1248509"/>
            <a:ext cx="8607669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You have already done lots of hard work to get them ready but it would be helpful if they could: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Use the toilet independently, wipe and wash their hands.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Dress and undress independently, including their coats. We can show you the magic superhero way if you need us to! Velcro or slip on shoes are helpful rather than laces!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Use a knife and fork with some independence. They will need to be able to cut up their own food and feed themselves.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Recognise their name so they can find it on their peg.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Remember, if you are nervous, they will they be too - so deep breaths and help them see they are going to have fun! This will help them feel more confident.</a:t>
            </a:r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269" y="5774472"/>
            <a:ext cx="1992658" cy="85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629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What do you need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Purchase uniform and bookbag. 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Complete online admission form (called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Applicaa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).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link for the form is on the school website – new starters. If you have not done this yet – there is an envelope in your pack with log in details.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Decide on lunches - order online or pick a great lunch box!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 us know if there is anything you are worried about before starting so we can help support you and your child.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4884" y="5586544"/>
            <a:ext cx="1374232" cy="107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459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u="sng" dirty="0">
                <a:latin typeface="Calibri" panose="020F0502020204030204" pitchFamily="34" charset="0"/>
                <a:cs typeface="Calibri" panose="020F0502020204030204" pitchFamily="34" charset="0"/>
              </a:rPr>
              <a:t>School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939" y="1717965"/>
            <a:ext cx="8590084" cy="4645766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Doors open at 8.40am.</a:t>
            </a:r>
          </a:p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Please bring your child through the front playground.</a:t>
            </a:r>
          </a:p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Please say goodbye at the door to encourage independence.</a:t>
            </a:r>
          </a:p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Pick up is at 3pm on the playground.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838" y="344074"/>
            <a:ext cx="2329962" cy="150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535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Lunches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Children eat together. Staff are there to support where needed and this is a sociable time.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Children can be provided with a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FREE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school lunch. Menus must be chosen by you online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in advance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If you prefer you can send in a healthy packed lunch.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Please remember that we encourage a nut-free school due to allergies and sweets, chocolate bars, energy/fizzy drinks are not accepted.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987" y="4983435"/>
            <a:ext cx="17240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265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 Early Years Foundation Stage (EYFS)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Prime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areas which work together and support development in all other areas.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Personal, Social and Emotional Development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Communication and Language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Physical Development</a:t>
            </a:r>
          </a:p>
          <a:p>
            <a:pPr marL="0" indent="0">
              <a:buNone/>
            </a:pP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Specific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areas include essential knowledge and skills.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Literacy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Mathematics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Understanding the World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Expressive Arts and Design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6682" y="4462896"/>
            <a:ext cx="2289800" cy="12036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8291" y="2393640"/>
            <a:ext cx="1678509" cy="127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36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How will you know what my child can do?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27538" y="1521070"/>
            <a:ext cx="8229600" cy="4525963"/>
          </a:xfrm>
        </p:spPr>
        <p:txBody>
          <a:bodyPr/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area of learning has its own set of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Early Learning Goals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determine what children are expected to achieve by the end of the Reception year.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We will report to you on this throughout the year.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Open door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537" y="4294432"/>
            <a:ext cx="1654553" cy="211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821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Learning in Reception Class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925143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Children learn through play and active learning both indoors and outside.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They will work individually, in groups and as a class.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Staff will support children through their play through directed learning.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All children will develop at their own rate.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planned weekly PE session with sports coaches. They will need navy/black joggers, white t shirt, trainers, NO jewellery/earrings.  Come in to school in PE clothes every Monday once children are in full time.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505" y="846138"/>
            <a:ext cx="2170380" cy="1966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982A17-C3E6-494D-AE3E-99D4301D4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091312"/>
            <a:ext cx="1936044" cy="17147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08CBC7-95E6-445D-B80F-79C452C061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0835" y="993868"/>
            <a:ext cx="1397229" cy="171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15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Teaching Reading and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37111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Right from the start of Reception, children will have a daily phonics lesson which follows the progression for Little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Wandle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Letters and Sounds and this continues in Year One to ensure children become fluent readers.  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 Reception, we build from 10-minute lessons, with additional daily oral blending games, to the full-length lesson as quickly as possible. Each Friday, we review the week’s teaching to help children become fluent readers. Children make a strong start in Reception: teaching begins in Week 2 of the Autumn term.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220" y="5417022"/>
            <a:ext cx="1195162" cy="11508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7163" y="5331440"/>
            <a:ext cx="1673368" cy="12364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592" y="5417022"/>
            <a:ext cx="1436608" cy="107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990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Reading</a:t>
            </a:r>
            <a:br>
              <a:rPr lang="en-GB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7527"/>
            <a:ext cx="8229600" cy="5128637"/>
          </a:xfrm>
        </p:spPr>
        <p:txBody>
          <a:bodyPr>
            <a:normAutofit lnSpcReduction="10000"/>
          </a:bodyPr>
          <a:lstStyle/>
          <a:p>
            <a:pPr algn="ctr"/>
            <a:endParaRPr lang="en-GB" sz="240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Before your child comes home with a reading book they will need to learn the letter sounds. </a:t>
            </a:r>
          </a:p>
          <a:p>
            <a:r>
              <a:rPr lang="en-US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Once they know some sounds we will send a book home. Children read this book three times to build confidence and fluency.</a:t>
            </a:r>
          </a:p>
          <a:p>
            <a:r>
              <a:rPr lang="en-US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We will send home the letters being learnt so you can follow the scheme with us.</a:t>
            </a:r>
          </a:p>
          <a:p>
            <a:r>
              <a:rPr lang="en-US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‘Love of Reading’ books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74638"/>
            <a:ext cx="1332074" cy="13772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317751" y="274638"/>
            <a:ext cx="1369049" cy="1377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1183" y="4876800"/>
            <a:ext cx="1248991" cy="1808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706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68551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Ensure your child is in school on time every day, unless they are unwell.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Contact the school by 9.15am if your child is absent.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Bring your child’s book bag every day.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Make sure your child wears correct school uniform and it is all clearly named so we can return it if it gets lost or left behind.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Send a water bottle with fresh water in with your child.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Talk with your child about their learning.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Complete any home learning tasks.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There are opportunities for you to contribute to this through  ‘WOW moment’ slips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Let school know if you or your child are worried about anything. We can only help if we know!</a:t>
            </a:r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38" y="375556"/>
            <a:ext cx="1632557" cy="864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2930" y="368812"/>
            <a:ext cx="1633870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273B99-A9C4-4627-923F-8A50CD763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6950" y="5642948"/>
            <a:ext cx="890099" cy="89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7143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7A53F-9073-4A3B-92E9-EFE63E0DC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Read stories with them at home </a:t>
            </a:r>
            <a:r>
              <a:rPr lang="en-GB" sz="4400" u="sng" dirty="0">
                <a:latin typeface="Calibri" panose="020F0502020204030204" pitchFamily="34" charset="0"/>
                <a:cs typeface="Calibri" panose="020F0502020204030204" pitchFamily="34" charset="0"/>
              </a:rPr>
              <a:t>daily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1C9873C-8433-4973-8505-BAEC7DBE3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3466" y="1028343"/>
            <a:ext cx="3249965" cy="44491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15A875-24A1-4073-814C-96F9DED4F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08" y="4716462"/>
            <a:ext cx="923925" cy="12858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65CEAD-E20F-4D19-A44E-0DB87593BE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7416" y="4569706"/>
            <a:ext cx="1036003" cy="1562099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711962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381CD-F49F-417C-A30B-F99CBC88C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Attendance matters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925FA73-3FC1-4767-928E-2224069C1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5149" y="1417638"/>
            <a:ext cx="4344634" cy="333810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FEA996-FBD6-47F4-864C-8E256E681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275" y="5135562"/>
            <a:ext cx="2295525" cy="1447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25CEB7-DF8F-40D5-BB49-4308212367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5106987"/>
            <a:ext cx="2114550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6972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All communication goes out by email or text so make sure we have an up to date email and check it regularly!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Newsletters will come out every half term.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School website has lots of information so please browse!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Parent consultation evenings happen once per term.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Reports to parents happen in summer term.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Class email is a good way to communicate.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class teacher is always your first port of call for any issues, but if in doubt please call the office and someone will come back to you.</a:t>
            </a:r>
          </a:p>
          <a:p>
            <a:r>
              <a:rPr lang="en-GB" sz="2400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www.heathlandsprimarybournemouth.co.uk</a:t>
            </a:r>
            <a:endParaRPr lang="en-GB" sz="2400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121" y="5935211"/>
            <a:ext cx="5476443" cy="74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998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1839"/>
            <a:ext cx="8229600" cy="548432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 look forward to seeing you in September!</a:t>
            </a:r>
          </a:p>
          <a:p>
            <a:pPr algn="ctr"/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If you have any questions, please just ask.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7140" y="3518876"/>
            <a:ext cx="4378569" cy="260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772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e3f779-f13a-42b0-b02e-ea262462154c" xsi:nil="true"/>
    <lcf76f155ced4ddcb4097134ff3c332f xmlns="0614696e-3b0a-4d57-ace3-72a39a5f33f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BBDCBF32D0B46B6CE356B3B02B8BF" ma:contentTypeVersion="13" ma:contentTypeDescription="Create a new document." ma:contentTypeScope="" ma:versionID="2b94492205b78b04518b96af2df44bdc">
  <xsd:schema xmlns:xsd="http://www.w3.org/2001/XMLSchema" xmlns:xs="http://www.w3.org/2001/XMLSchema" xmlns:p="http://schemas.microsoft.com/office/2006/metadata/properties" xmlns:ns2="0614696e-3b0a-4d57-ace3-72a39a5f33f5" xmlns:ns3="82e3f779-f13a-42b0-b02e-ea262462154c" targetNamespace="http://schemas.microsoft.com/office/2006/metadata/properties" ma:root="true" ma:fieldsID="b58702b394923ef4844937b722676000" ns2:_="" ns3:_="">
    <xsd:import namespace="0614696e-3b0a-4d57-ace3-72a39a5f33f5"/>
    <xsd:import namespace="82e3f779-f13a-42b0-b02e-ea26246215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14696e-3b0a-4d57-ace3-72a39a5f33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3f779-f13a-42b0-b02e-ea262462154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170af96-7466-44a9-8614-4ab78141768b}" ma:internalName="TaxCatchAll" ma:showField="CatchAllData" ma:web="82e3f779-f13a-42b0-b02e-ea26246215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6CBE4A8-9FDA-48D3-8CA0-7E50AD8646E0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8b21220b-6e69-4345-8709-c29cb4e3a17a"/>
    <ds:schemaRef ds:uri="http://schemas.openxmlformats.org/package/2006/metadata/core-properties"/>
    <ds:schemaRef ds:uri="68ff09ff-99ec-48b9-b586-dc08417082f6"/>
    <ds:schemaRef ds:uri="http://www.w3.org/XML/1998/namespace"/>
    <ds:schemaRef ds:uri="82e3f779-f13a-42b0-b02e-ea262462154c"/>
    <ds:schemaRef ds:uri="0614696e-3b0a-4d57-ace3-72a39a5f33f5"/>
  </ds:schemaRefs>
</ds:datastoreItem>
</file>

<file path=customXml/itemProps2.xml><?xml version="1.0" encoding="utf-8"?>
<ds:datastoreItem xmlns:ds="http://schemas.openxmlformats.org/officeDocument/2006/customXml" ds:itemID="{BB0663A0-A984-45FB-B543-FFDE9393C4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14696e-3b0a-4d57-ace3-72a39a5f33f5"/>
    <ds:schemaRef ds:uri="82e3f779-f13a-42b0-b02e-ea26246215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C381B9B-F224-4500-9500-7DA7A1CDCF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1017</TotalTime>
  <Words>1293</Words>
  <Application>Microsoft Office PowerPoint</Application>
  <PresentationFormat>On-screen Show (4:3)</PresentationFormat>
  <Paragraphs>157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Book Antiqua</vt:lpstr>
      <vt:lpstr>Calibri</vt:lpstr>
      <vt:lpstr>Century Gothic</vt:lpstr>
      <vt:lpstr>Office Theme</vt:lpstr>
      <vt:lpstr>  Welcome to  Heathlands Primary Academy and  Pre-School</vt:lpstr>
      <vt:lpstr>What class will my child be in?</vt:lpstr>
      <vt:lpstr>Staff</vt:lpstr>
      <vt:lpstr>The Heathlands Way</vt:lpstr>
      <vt:lpstr>Teddy bear Club</vt:lpstr>
      <vt:lpstr>Starting School</vt:lpstr>
      <vt:lpstr>Getting ready for school</vt:lpstr>
      <vt:lpstr>What do you need to do?</vt:lpstr>
      <vt:lpstr>School Day</vt:lpstr>
      <vt:lpstr>Lunches</vt:lpstr>
      <vt:lpstr>The Early Years Foundation Stage (EYFS) Curriculum</vt:lpstr>
      <vt:lpstr>How will you know what my child can do?</vt:lpstr>
      <vt:lpstr>Learning in Reception Class </vt:lpstr>
      <vt:lpstr>Teaching Reading and Writing</vt:lpstr>
      <vt:lpstr>Reading </vt:lpstr>
      <vt:lpstr>How can you help?</vt:lpstr>
      <vt:lpstr>Read stories with them at home daily. </vt:lpstr>
      <vt:lpstr>Attendance matters</vt:lpstr>
      <vt:lpstr>Communication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Heathlands Primary Academy</dc:title>
  <dc:creator>Naomi Shrimpton</dc:creator>
  <cp:lastModifiedBy>Karen Hunnisett</cp:lastModifiedBy>
  <cp:revision>93</cp:revision>
  <cp:lastPrinted>2019-06-13T14:54:01Z</cp:lastPrinted>
  <dcterms:modified xsi:type="dcterms:W3CDTF">2025-09-11T14:07:48Z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0x01010019ABBDCBF32D0B46B6CE356B3B02B8BF</vt:lpwstr>
  </property>
  <property fmtid="{D5CDD505-2E9C-101B-9397-08002B2CF9AE}" pid="3" name="Order">
    <vt:r8>819800</vt:r8>
  </property>
  <property fmtid="{D5CDD505-2E9C-101B-9397-08002B2CF9AE}" pid="4" name="MediaServiceImageTags">
    <vt:lpwstr/>
  </property>
</Properties>
</file>